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notesMasterIdLst>
    <p:notesMasterId r:id="rId17"/>
  </p:notesMasterIdLst>
  <p:handoutMasterIdLst>
    <p:handoutMasterId r:id="rId18"/>
  </p:handoutMasterIdLst>
  <p:sldIdLst>
    <p:sldId id="440" r:id="rId2"/>
    <p:sldId id="449" r:id="rId3"/>
    <p:sldId id="343" r:id="rId4"/>
    <p:sldId id="442" r:id="rId5"/>
    <p:sldId id="344" r:id="rId6"/>
    <p:sldId id="345" r:id="rId7"/>
    <p:sldId id="445" r:id="rId8"/>
    <p:sldId id="450" r:id="rId9"/>
    <p:sldId id="446" r:id="rId10"/>
    <p:sldId id="448" r:id="rId11"/>
    <p:sldId id="301" r:id="rId12"/>
    <p:sldId id="378" r:id="rId13"/>
    <p:sldId id="302" r:id="rId14"/>
    <p:sldId id="304" r:id="rId15"/>
    <p:sldId id="305" r:id="rId16"/>
  </p:sldIdLst>
  <p:sldSz cx="9144000" cy="6858000" type="screen4x3"/>
  <p:notesSz cx="6430963" cy="9813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rowallia New" pitchFamily="34" charset="-34"/>
        <a:ea typeface="+mn-ea"/>
        <a:cs typeface="Browallia New" pitchFamily="34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D1"/>
    <a:srgbClr val="0909C7"/>
    <a:srgbClr val="FFFF66"/>
    <a:srgbClr val="7BDAED"/>
    <a:srgbClr val="FE3C00"/>
    <a:srgbClr val="CC3300"/>
    <a:srgbClr val="C8F0E9"/>
    <a:srgbClr val="04617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78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20" d="100"/>
          <a:sy n="120" d="100"/>
        </p:scale>
        <p:origin x="-1356" y="498"/>
      </p:cViewPr>
      <p:guideLst>
        <p:guide orient="horz" pos="3091"/>
        <p:guide pos="202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41725" y="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22B3509-3A05-4C85-BD2E-93F029AC15C7}" type="datetimeFigureOut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2180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41725" y="932180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7007872-D55F-46A7-85E4-61FDDA969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641725" y="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3DB856-1D22-440B-BD5A-EF5CAD882FA7}" type="datetimeFigureOut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3588" y="736600"/>
            <a:ext cx="4903787" cy="3679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090" tIns="44545" rIns="89090" bIns="4454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42938" y="4662488"/>
            <a:ext cx="5145087" cy="4416425"/>
          </a:xfrm>
          <a:prstGeom prst="rect">
            <a:avLst/>
          </a:prstGeom>
        </p:spPr>
        <p:txBody>
          <a:bodyPr vert="horz" lIns="89090" tIns="44545" rIns="89090" bIns="4454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2180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641725" y="9321800"/>
            <a:ext cx="2787650" cy="490538"/>
          </a:xfrm>
          <a:prstGeom prst="rect">
            <a:avLst/>
          </a:prstGeom>
        </p:spPr>
        <p:txBody>
          <a:bodyPr vert="horz" lIns="89090" tIns="44545" rIns="89090" bIns="4454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B63F86-A6B6-4921-A84A-EE2E972D7C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smtClean="0"/>
              <a:t>ได้มีการทบทวนปรับปรุงตัวบ่งชี้และเกณฑ์การประเมินคุณภาพภายใน ปี </a:t>
            </a:r>
            <a:r>
              <a:rPr lang="en-US" smtClean="0"/>
              <a:t>2553 </a:t>
            </a:r>
            <a:r>
              <a:rPr lang="th-TH" smtClean="0"/>
              <a:t>ใหม่ โดยยึดกรอบแนวทางในการพัฒนาตัวบ่งชี้และเกณฑ์การประเมิน ดังนี้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46649C-043C-41C0-82E5-B6EA15D59B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508E8D-ACF2-4977-9F41-EE3776AC358E}" type="slidenum">
              <a:rPr lang="th-TH" smtClean="0"/>
              <a:pPr>
                <a:defRPr/>
              </a:pPr>
              <a:t>10</a:t>
            </a:fld>
            <a:endParaRPr lang="th-TH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D351C3-572A-4E51-AFB6-9B597E2B088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2E9B56-4856-4C80-B91B-EE659DDAABE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0C0950-1A22-4CA9-8320-D1099FC6178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9E8CDF6-2986-4391-8456-D6FECE8A716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0CC7B5-0F6A-4B61-8011-D49759AAC71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smtClean="0"/>
              <a:t>ตัวบ่งชี้ต้องครอบคลุม </a:t>
            </a:r>
            <a:r>
              <a:rPr lang="en-US" smtClean="0"/>
              <a:t>9</a:t>
            </a:r>
            <a:r>
              <a:rPr lang="th-TH" smtClean="0"/>
              <a:t> องค์ประกอบคุณภาพและเป็นไปตามกฎกระทรวงว่าด้วยระบบ หลักเกณฑ์ และวิธีการประกันคุณภาพ ตอบสนองเจตนารมณ์แห่งพระราชบัญญัติการศึกษาแห่งชาติ มาตรฐานการศึกษาของชาติ มาตรฐานการอุดมศึกษา มาตรฐานสถาบันอุดมศึกษา กรอบมาตรฐานคุณวุฒิระดับอุดมศึกษาแห่งชาติ </a:t>
            </a:r>
          </a:p>
          <a:p>
            <a:endParaRPr lang="th-TH" smtClean="0"/>
          </a:p>
          <a:p>
            <a:r>
              <a:rPr lang="th-TH" smtClean="0"/>
              <a:t>โดยตัวบ่งชี้จะต้องประเมินทั้ง </a:t>
            </a:r>
            <a:r>
              <a:rPr lang="en-US" smtClean="0"/>
              <a:t>input process output </a:t>
            </a:r>
            <a:r>
              <a:rPr lang="th-TH" smtClean="0"/>
              <a:t>และ </a:t>
            </a:r>
            <a:r>
              <a:rPr lang="en-US" smtClean="0"/>
              <a:t>outcome </a:t>
            </a:r>
            <a:r>
              <a:rPr lang="th-TH" smtClean="0"/>
              <a:t>ซึ่งตัวบ่งชี้ที่เน้นด้าน </a:t>
            </a:r>
            <a:r>
              <a:rPr lang="en-US" smtClean="0"/>
              <a:t>output /  outcome </a:t>
            </a:r>
            <a:r>
              <a:rPr lang="th-TH" smtClean="0"/>
              <a:t>จะเป็นตัวบ่งชี้ที่ใช้ในการการประเมินคุณภาพภายนอกรอบสามของ สมศ. และที่ สกอ. พัฒนาขึ้นเอง เพื่อให้เกิดความเชื่อมโยงและเป็นเอกภาพของระบบการประกันคุณภาพของอุดมศึกษาไทย</a:t>
            </a:r>
          </a:p>
          <a:p>
            <a:endParaRPr lang="th-TH" smtClean="0"/>
          </a:p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3B7821-4053-447C-A345-4C71D999E23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smtClean="0"/>
              <a:t>ตัวบ่งชี้ต้องครอบคลุม </a:t>
            </a:r>
            <a:r>
              <a:rPr lang="en-US" smtClean="0"/>
              <a:t>9</a:t>
            </a:r>
            <a:r>
              <a:rPr lang="th-TH" smtClean="0"/>
              <a:t> องค์ประกอบคุณภาพและเป็นไปตามกฎกระทรวงว่าด้วยระบบ หลักเกณฑ์ และวิธีการประกันคุณภาพ ตอบสนองเจตนารมณ์แห่งพระราชบัญญัติการศึกษาแห่งชาติ มาตรฐานการศึกษาของชาติ มาตรฐานการอุดมศึกษา มาตรฐานสถาบันอุดมศึกษา กรอบมาตรฐานคุณวุฒิระดับอุดมศึกษาแห่งชาติ </a:t>
            </a:r>
          </a:p>
          <a:p>
            <a:endParaRPr lang="th-TH" smtClean="0"/>
          </a:p>
          <a:p>
            <a:r>
              <a:rPr lang="th-TH" smtClean="0"/>
              <a:t>โดยตัวบ่งชี้จะต้องประเมินทั้ง </a:t>
            </a:r>
            <a:r>
              <a:rPr lang="en-US" smtClean="0"/>
              <a:t>input process output </a:t>
            </a:r>
            <a:r>
              <a:rPr lang="th-TH" smtClean="0"/>
              <a:t>และ </a:t>
            </a:r>
            <a:r>
              <a:rPr lang="en-US" smtClean="0"/>
              <a:t>outcome </a:t>
            </a:r>
            <a:r>
              <a:rPr lang="th-TH" smtClean="0"/>
              <a:t>ซึ่งตัวบ่งชี้ที่เน้นด้าน </a:t>
            </a:r>
            <a:r>
              <a:rPr lang="en-US" smtClean="0"/>
              <a:t>output /  outcome </a:t>
            </a:r>
            <a:r>
              <a:rPr lang="th-TH" smtClean="0"/>
              <a:t>จะเป็นตัวบ่งชี้ที่ใช้ในการการประเมินคุณภาพภายนอกรอบสามของ สมศ. และที่ สกอ. พัฒนาขึ้นเอง เพื่อให้เกิดความเชื่อมโยงและเป็นเอกภาพของระบบการประกันคุณภาพของอุดมศึกษาไทย</a:t>
            </a:r>
          </a:p>
          <a:p>
            <a:endParaRPr lang="th-TH" smtClean="0"/>
          </a:p>
          <a:p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DE156B-C1F5-4048-BC36-911A24D13C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4662488"/>
            <a:ext cx="5562600" cy="4416425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>
              <a:defRPr/>
            </a:pPr>
            <a:r>
              <a:rPr lang="th-TH" dirty="0" smtClean="0"/>
              <a:t>มีความสมดุลระหว่างมุมมองการบริหารจัดการทั้ง </a:t>
            </a:r>
            <a:r>
              <a:rPr lang="en-US" dirty="0" smtClean="0"/>
              <a:t>4</a:t>
            </a:r>
            <a:r>
              <a:rPr lang="th-TH" dirty="0" smtClean="0"/>
              <a:t> ด้าน คือ ด้านนักศึกษาและผู้มีส่วนได้ส่วนเสีย ด้านกระบวนการภายใน ด้านการเงิน และด้านบุคลการ การเรียนรู้และนวัตกรรม </a:t>
            </a:r>
          </a:p>
          <a:p>
            <a:pPr>
              <a:defRPr/>
            </a:pPr>
            <a:r>
              <a:rPr lang="th-TH" dirty="0" smtClean="0"/>
              <a:t>จำนวนตัวบ่งชี้ที่พัฒนาขึ้น ทั้งหมด </a:t>
            </a:r>
            <a:r>
              <a:rPr lang="en-US" dirty="0" smtClean="0"/>
              <a:t>23 </a:t>
            </a:r>
            <a:r>
              <a:rPr lang="th-TH" dirty="0" smtClean="0"/>
              <a:t>ตัวของ สกอ.  เป็นเพียงตัวบ่งชี้ขั้นต่ำ  ซึ่งสถาบันอุดมศึกษาสามารถเพิ่มเติมตัวบ่งชี้และเกณฑ์ตามอัตลักษณ์และระดับการพัฒนาของสถาบันได้ตามความเหมาะสม</a:t>
            </a:r>
          </a:p>
          <a:p>
            <a:pPr>
              <a:defRPr/>
            </a:pPr>
            <a:r>
              <a:rPr lang="th-TH" dirty="0" smtClean="0"/>
              <a:t>เกณฑ์การประเมินที่ใช้ในการประเมิน จะแบ่งเป็นเกณฑ์ทั่วไป และเกณฑ์เพิ่มเติมเฉพาะกลุ่มสถาบัน ตามที่กำหนดในประกาศกระทรวงศึกษาธิการ เรื่อง มาตรฐานสถาบันอุดมศึกษา ซึ่งแบ่งเป็น </a:t>
            </a:r>
            <a:r>
              <a:rPr lang="en-US" dirty="0" smtClean="0"/>
              <a:t>4</a:t>
            </a:r>
            <a:r>
              <a:rPr lang="th-TH" dirty="0" smtClean="0"/>
              <a:t> กลุ่ม ได้แก่</a:t>
            </a:r>
          </a:p>
          <a:p>
            <a:pPr>
              <a:defRPr/>
            </a:pPr>
            <a:endParaRPr lang="th-TH" dirty="0" smtClean="0"/>
          </a:p>
          <a:p>
            <a:pPr>
              <a:defRPr/>
            </a:pPr>
            <a:r>
              <a:rPr lang="th-TH" dirty="0" smtClean="0"/>
              <a:t>กลุ่ม ก วิทยาลัยชุมชน  เน้น</a:t>
            </a:r>
            <a:r>
              <a:rPr lang="th-TH" dirty="0" smtClean="0">
                <a:latin typeface="Angsana New" pitchFamily="18" charset="-34"/>
              </a:rPr>
              <a:t>ผลิตหลักสูตรต่ำกว่าปริญญาตรี จัดฝึกอบรมสนองความต้องการของท้องถิ่นและรองรับการเปลี่ยนอาชีพ  </a:t>
            </a:r>
            <a:br>
              <a:rPr lang="th-TH" dirty="0" smtClean="0">
                <a:latin typeface="Angsana New" pitchFamily="18" charset="-34"/>
              </a:rPr>
            </a:br>
            <a:r>
              <a:rPr lang="th-TH" dirty="0" smtClean="0">
                <a:latin typeface="Angsana New" pitchFamily="18" charset="-34"/>
              </a:rPr>
              <a:t>                       พื้นฐาน และเป็นแหล่งเรียนรู้ตลอดชีวิต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endParaRPr lang="th-TH" dirty="0" smtClean="0">
              <a:latin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dirty="0" smtClean="0">
                <a:latin typeface="Angsana New" pitchFamily="18" charset="-34"/>
              </a:rPr>
              <a:t>กลุ่ม ข สถาบันที่เน้นระดับปริญญาตรี  เน้นการผลิตบัณฑิตปริญญาตรี เพื่อเป็ฯหลักในการขัยเคลื่อนการพัฒนาและการเปลี่ยนแปลงในระดับภูมิภาค</a:t>
            </a: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endParaRPr lang="th-TH" dirty="0" smtClean="0">
              <a:latin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dirty="0" smtClean="0">
                <a:latin typeface="Angsana New" pitchFamily="18" charset="-34"/>
              </a:rPr>
              <a:t>กลุ่ม ค สถาบันเฉพาะทาง   เน้นผลิตบัณฑิตเฉพาะทางหรือเฉพาะกลุ่มสาขาวิชา รวมทั้งสาขาวิชาชีพเฉพาะทาง มีบทบาทในการพัฒนาภาคการผลิตจริงทั้งอุตสาหกรรมและบริการ จำแนกได้เป็นสองลักษณะ                                                          ลักษณะที่1 เน้นระดับบัณฑิตศึกษา </a:t>
            </a: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dirty="0" smtClean="0">
                <a:latin typeface="Angsana New" pitchFamily="18" charset="-34"/>
              </a:rPr>
              <a:t>                          ลักษณะที่2 เน้นระดับปริญญาตรี</a:t>
            </a: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endParaRPr lang="th-TH" dirty="0" smtClean="0">
              <a:latin typeface="Angsana New" pitchFamily="18" charset="-34"/>
            </a:endParaRPr>
          </a:p>
          <a:p>
            <a:pPr marL="609600" indent="-609600" algn="thaiDist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th-TH" dirty="0" smtClean="0">
                <a:latin typeface="Angsana New" pitchFamily="18" charset="-34"/>
              </a:rPr>
              <a:t>กลุ่ม ง สถาบันที่เน้นการวิจัยขั้นสูงและผลิตบัณฑิตระดับบัณฑิตศึกษา โดยเฉพาะระดับปริญญาเอก เน้นผลิตบัณฑิตระดับบัณฑิตศึกษาโดยเฉพาะระดับปริญญาเอก รวมถึงการวิจัยหลังปริญญาเอก เพื่อเป็นผู้นำทางความคิดของประเทศ มีศักยภาพในการขับเคลื่อนอุดมศึกษาให้อยู่ในแนวหน้าระดับสากล สร้างองค์ความรู้ ทฤษฎี และข้อค้นพบใหม่ทางวิชาการ</a:t>
            </a:r>
          </a:p>
          <a:p>
            <a:pPr marL="609600" indent="-609600">
              <a:lnSpc>
                <a:spcPct val="90000"/>
              </a:lnSpc>
              <a:buFont typeface="Wingdings 2" pitchFamily="18" charset="2"/>
              <a:buNone/>
              <a:defRPr/>
            </a:pPr>
            <a:endParaRPr lang="th-TH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EACDF1D-0220-4369-B753-ED68DCD4DF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smtClean="0"/>
              <a:t>ตัวบ่งชี้ที่พัฒนาขึ้นนั้น แบ่งเป็น </a:t>
            </a:r>
            <a:r>
              <a:rPr lang="en-US" smtClean="0"/>
              <a:t>2</a:t>
            </a:r>
            <a:r>
              <a:rPr lang="th-TH" smtClean="0"/>
              <a:t> ประเภท คือ</a:t>
            </a:r>
          </a:p>
          <a:p>
            <a:r>
              <a:rPr lang="th-TH" smtClean="0"/>
              <a:t>ตัวบ่งชี้เชิงคุณภาพ ซึ่งจะประเมินโดยการดำเนินการโดยการนับจำนวนข้อ ซึ่งมีคะแนนตั้งแต่ </a:t>
            </a:r>
            <a:r>
              <a:rPr lang="en-US" smtClean="0"/>
              <a:t>1 </a:t>
            </a:r>
            <a:r>
              <a:rPr lang="th-TH" smtClean="0"/>
              <a:t>ถึง </a:t>
            </a:r>
            <a:r>
              <a:rPr lang="en-US" smtClean="0"/>
              <a:t>5</a:t>
            </a:r>
            <a:r>
              <a:rPr lang="th-TH" smtClean="0"/>
              <a:t> คะแนน โดยจะระบุว่า ผลการดำเนินงานกี่ข้อ จะได้คะแนนเท่าไร กรณีที่ไม่ได้ดำเนินการใดๆ หรือดำเนินการไม่ครบที่จะได้คะแนน </a:t>
            </a:r>
            <a:r>
              <a:rPr lang="en-US" smtClean="0"/>
              <a:t>1 </a:t>
            </a:r>
            <a:r>
              <a:rPr lang="th-TH" smtClean="0"/>
              <a:t>ก็ให้ถือว่าได้ </a:t>
            </a:r>
            <a:r>
              <a:rPr lang="en-US" smtClean="0"/>
              <a:t>0 </a:t>
            </a:r>
            <a:r>
              <a:rPr lang="th-TH" smtClean="0"/>
              <a:t>คะแนน</a:t>
            </a:r>
          </a:p>
          <a:p>
            <a:endParaRPr lang="th-TH" smtClean="0"/>
          </a:p>
          <a:p>
            <a:r>
              <a:rPr lang="th-TH" smtClean="0"/>
              <a:t>ตัวบ่งชี้เชิงปริมาณ </a:t>
            </a:r>
            <a:r>
              <a:rPr lang="th-TH" smtClean="0">
                <a:latin typeface="4805KwangMD_Influenza" pitchFamily="2" charset="0"/>
              </a:rPr>
              <a:t>อยู่ในรูปของร้อยละหรือค่าเฉลี่ย มีคะแนนระหว่าง 1 ถึง 5 เช่นกัน แต่เป็นค่าต่อเนื่อง มีจุดทศนิยมได้ ซึ่งจะมีการแปลงผลการดำเนินงานตามตัวบ่งชี้  ซึ่งอยู่ในรูปร้อยละหรือค่าเฉลี่ย โดยการเทียบบัญญัติไตรยางศ์  โดยแต่ละตัวบ่งชี้จะกำหนดค่าร้อยละหรือค่าเฉลี่ยที่คิดเป็นคะแนนเต็ม 5 ไว้ให้</a:t>
            </a:r>
          </a:p>
          <a:p>
            <a:r>
              <a:rPr lang="th-TH" smtClean="0">
                <a:latin typeface="4805KwangMD_Influenza" pitchFamily="2" charset="0"/>
              </a:rPr>
              <a:t> </a:t>
            </a:r>
            <a:endParaRPr lang="th-TH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EB3EA56-7848-42EE-814A-66E2AD74816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h-TH" smtClean="0"/>
              <a:t>เกณฑ์การประเมินของตัวบ่งชี้ต่างๆ จะแบ่งเป็น </a:t>
            </a:r>
            <a:r>
              <a:rPr lang="en-US" smtClean="0"/>
              <a:t>5</a:t>
            </a:r>
            <a:r>
              <a:rPr lang="th-TH" smtClean="0"/>
              <a:t> ระดับคือ</a:t>
            </a:r>
          </a:p>
          <a:p>
            <a:r>
              <a:rPr lang="th-TH" smtClean="0"/>
              <a:t>คะแนน </a:t>
            </a:r>
            <a:r>
              <a:rPr lang="en-US" smtClean="0"/>
              <a:t>0 – 1.5 </a:t>
            </a:r>
            <a:r>
              <a:rPr lang="th-TH" smtClean="0"/>
              <a:t>หมายถึงต้องปรับปรุงเร่งด่วน</a:t>
            </a:r>
          </a:p>
          <a:p>
            <a:r>
              <a:rPr lang="th-TH" smtClean="0"/>
              <a:t>คะแนน </a:t>
            </a:r>
            <a:r>
              <a:rPr lang="en-US" smtClean="0"/>
              <a:t>1.51 – 2.5 </a:t>
            </a:r>
            <a:r>
              <a:rPr lang="th-TH" smtClean="0"/>
              <a:t>หมายถึง ต้องปรับปรับปรุง</a:t>
            </a:r>
          </a:p>
          <a:p>
            <a:r>
              <a:rPr lang="th-TH" smtClean="0"/>
              <a:t>คะแนน </a:t>
            </a:r>
            <a:r>
              <a:rPr lang="en-US" smtClean="0"/>
              <a:t>2.51 – 3.5 </a:t>
            </a:r>
            <a:r>
              <a:rPr lang="th-TH" smtClean="0"/>
              <a:t>หมายถึง การดำเนินงานอยู่ในระดับพอใช้</a:t>
            </a:r>
          </a:p>
          <a:p>
            <a:r>
              <a:rPr lang="th-TH" smtClean="0"/>
              <a:t>คะแนน </a:t>
            </a:r>
            <a:r>
              <a:rPr lang="en-US" smtClean="0"/>
              <a:t>3.51 -4.5 </a:t>
            </a:r>
            <a:r>
              <a:rPr lang="th-TH" smtClean="0"/>
              <a:t>หมายถึง การดำเนินงานอยู่ในระดับดี</a:t>
            </a:r>
          </a:p>
          <a:p>
            <a:r>
              <a:rPr lang="th-TH" smtClean="0"/>
              <a:t>คะแนน </a:t>
            </a:r>
            <a:r>
              <a:rPr lang="en-US" smtClean="0"/>
              <a:t>4.51 – 5.0</a:t>
            </a:r>
            <a:r>
              <a:rPr lang="th-TH" smtClean="0"/>
              <a:t> หมายถึงการดำเนินงานอยู่ในระดับดั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EA8E4E5-32D6-4513-8DFE-0F0936EC619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5175" y="736600"/>
            <a:ext cx="4903788" cy="3679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xfrm>
            <a:off x="857250" y="4660900"/>
            <a:ext cx="4716463" cy="4416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h-TH" dirty="0" smtClean="0"/>
              <a:t>ในส่วนของแนวทางการประเมินคุณภาพภายใน ระดับภาควิชาหรือสาขาวิชา ระดับคณะ และระดับสถาบัน  ที่สถาบันอุดมศึกษาพึงดำเนินการ มีดังนี้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พัฒนาระบบการประกันคุณภาพภายในภายใต้กรอบนโยบาย หลักเกณฑ์และแนวทางที่ สกอ. กำหนด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สร้างตัวบ่งชี้และเกณฑ์เพิ่มเติมนอกเหนือจากตัวบ่งชี้ของ สกอ. และ สมศ. ที่เหมาะสมกับวิสัยทัศน์และอัตลักษณ์ของตนเอง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วางแผนการประเมินฯ ให้เสร็จก่อนสิ้นปีการศึกษา เพื่อสามารถนำผลการประเมินไปจัดทำแผนปรับปรุงในปีต่อไป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ประเมินตนเองตั้งแต่ระดับ ภาควิชา/สาขาวิชา คณะ และสถาบัน โดยให้ประเมินผ่านระบบ </a:t>
            </a:r>
            <a:r>
              <a:rPr lang="en-US" u="sng" dirty="0" smtClean="0">
                <a:latin typeface="4805KwangMD_Influenza" pitchFamily="2" charset="0"/>
              </a:rPr>
              <a:t>CHE QA online </a:t>
            </a:r>
            <a:r>
              <a:rPr lang="th-TH" dirty="0" smtClean="0">
                <a:latin typeface="4805KwangMD_Influenza" pitchFamily="2" charset="0"/>
              </a:rPr>
              <a:t>ตั้งแต่ระดับคณะขึ้นไป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จัดส่งรายงานประจำปีที่เป็นรายงานการประเมินคุณภาพภายใน ไปยัง สกอ. ทุกสิ้นปีการศึกษา ผ่านระบบ </a:t>
            </a:r>
            <a:r>
              <a:rPr lang="en-US" dirty="0" smtClean="0">
                <a:latin typeface="4805KwangMD_Influenza" pitchFamily="2" charset="0"/>
              </a:rPr>
              <a:t>CHE QA-Online</a:t>
            </a:r>
            <a:r>
              <a:rPr lang="th-TH" dirty="0" smtClean="0">
                <a:latin typeface="4805KwangMD_Influenza" pitchFamily="2" charset="0"/>
              </a:rPr>
              <a:t> 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ติดตามตรวจสอบและพัฒนาตามผลการประเมิน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endParaRPr lang="en-US" dirty="0" smtClean="0">
              <a:latin typeface="4805KwangMD_Influenza" pitchFamily="2" charset="0"/>
            </a:endParaRPr>
          </a:p>
          <a:p>
            <a:pPr marL="742950" indent="-742950">
              <a:tabLst>
                <a:tab pos="1143000" algn="l"/>
                <a:tab pos="1600200" algn="l"/>
              </a:tabLst>
              <a:defRPr/>
            </a:pPr>
            <a:endParaRPr lang="th-TH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5175" y="736600"/>
            <a:ext cx="4903788" cy="3679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xfrm>
            <a:off x="857250" y="4660900"/>
            <a:ext cx="4716463" cy="44164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th-TH" dirty="0" smtClean="0"/>
              <a:t>ในส่วนของแนวทางการประเมินคุณภาพภายใน ระดับภาควิชาหรือสาขาวิชา ระดับคณะ และระดับสถาบัน  ที่สถาบันอุดมศึกษาพึงดำเนินการ มีดังนี้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พัฒนาระบบการประกันคุณภาพภายในภายใต้กรอบนโยบาย หลักเกณฑ์และแนวทางที่ สกอ. กำหนด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สร้างตัวบ่งชี้และเกณฑ์เพิ่มเติมนอกเหนือจากตัวบ่งชี้ของ สกอ. และ สมศ. ที่เหมาะสมกับวิสัยทัศน์และอัตลักษณ์ของตนเอง</a:t>
            </a:r>
          </a:p>
          <a:p>
            <a:pPr marL="742950" indent="-742950"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วางแผนการประเมินฯ ให้เสร็จก่อนสิ้นปีการศึกษา เพื่อสามารถนำผลการประเมินไปจัดทำแผนปรับปรุงในปีต่อไป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ประเมินตนเองตั้งแต่ระดับ ภาควิชา/สาขาวิชา คณะ และสถาบัน โดยให้ประเมินผ่านระบบ </a:t>
            </a:r>
            <a:r>
              <a:rPr lang="en-US" u="sng" dirty="0" smtClean="0">
                <a:latin typeface="4805KwangMD_Influenza" pitchFamily="2" charset="0"/>
              </a:rPr>
              <a:t>CHE QA online </a:t>
            </a:r>
            <a:r>
              <a:rPr lang="th-TH" dirty="0" smtClean="0">
                <a:latin typeface="4805KwangMD_Influenza" pitchFamily="2" charset="0"/>
              </a:rPr>
              <a:t>ตั้งแต่ระดับคณะขึ้นไป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จัดส่งรายงานประจำปีที่เป็นรายงานการประเมินคุณภาพภายใน ไปยัง สกอ. ทุกสิ้นปีการศึกษา ผ่านระบบ </a:t>
            </a:r>
            <a:r>
              <a:rPr lang="en-US" dirty="0" smtClean="0">
                <a:latin typeface="4805KwangMD_Influenza" pitchFamily="2" charset="0"/>
              </a:rPr>
              <a:t>CHE QA-Online</a:t>
            </a:r>
            <a:r>
              <a:rPr lang="th-TH" dirty="0" smtClean="0">
                <a:latin typeface="4805KwangMD_Influenza" pitchFamily="2" charset="0"/>
              </a:rPr>
              <a:t> 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r>
              <a:rPr lang="th-TH" dirty="0" smtClean="0">
                <a:latin typeface="4805KwangMD_Influenza" pitchFamily="2" charset="0"/>
              </a:rPr>
              <a:t>ติดตามตรวจสอบและพัฒนาตามผลการประเมิน</a:t>
            </a:r>
          </a:p>
          <a:p>
            <a:pPr marL="742950" indent="-742950" fontAlgn="auto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tabLst>
                <a:tab pos="1143000" algn="l"/>
                <a:tab pos="1600200" algn="l"/>
              </a:tabLst>
              <a:defRPr/>
            </a:pPr>
            <a:endParaRPr lang="en-US" dirty="0" smtClean="0">
              <a:latin typeface="4805KwangMD_Influenza" pitchFamily="2" charset="0"/>
            </a:endParaRPr>
          </a:p>
          <a:p>
            <a:pPr marL="742950" indent="-742950">
              <a:tabLst>
                <a:tab pos="1143000" algn="l"/>
                <a:tab pos="1600200" algn="l"/>
              </a:tabLst>
              <a:defRPr/>
            </a:pPr>
            <a:endParaRPr lang="th-TH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5175" y="736600"/>
            <a:ext cx="4903788" cy="36798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xfrm>
            <a:off x="857250" y="4983163"/>
            <a:ext cx="4716463" cy="4094162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742950" indent="-742950">
              <a:spcBef>
                <a:spcPts val="575"/>
              </a:spcBef>
              <a:buFont typeface="Calibri" pitchFamily="34" charset="0"/>
              <a:buAutoNum type="arabicParenR" startAt="4"/>
              <a:tabLst>
                <a:tab pos="1143000" algn="l"/>
                <a:tab pos="1600200" algn="l"/>
              </a:tabLst>
            </a:pP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ประเมินตนเองตั้งแต่ระดับ ภาควิชา/สาขาวิชา คณะ และสถาบัน</a:t>
            </a:r>
            <a:r>
              <a:rPr lang="th-TH" smtClean="0">
                <a:solidFill>
                  <a:srgbClr val="0909C7"/>
                </a:solidFill>
                <a:latin typeface="4805KwangMD_Influenza" pitchFamily="2" charset="0"/>
                <a:cs typeface="4805KwangMD_Influenza" pitchFamily="2" charset="0"/>
              </a:rPr>
              <a:t> </a:t>
            </a: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โดยให้ประเมิน</a:t>
            </a:r>
            <a:r>
              <a:rPr lang="th-TH" smtClean="0">
                <a:solidFill>
                  <a:srgbClr val="0909C7"/>
                </a:solidFill>
                <a:latin typeface="4805KwangMD_Influenza" pitchFamily="2" charset="0"/>
                <a:cs typeface="4805KwangMD_Influenza" pitchFamily="2" charset="0"/>
              </a:rPr>
              <a:t>ผ่านระบบ </a:t>
            </a:r>
            <a:r>
              <a:rPr lang="en-US" smtClean="0">
                <a:solidFill>
                  <a:srgbClr val="0909C7"/>
                </a:solidFill>
                <a:latin typeface="4805KwangMD_Influenza" pitchFamily="2" charset="0"/>
                <a:cs typeface="4805KwangMD_Influenza" pitchFamily="2" charset="0"/>
              </a:rPr>
              <a:t>CHE QA online </a:t>
            </a: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ตั้งแต่ระดับคณะขึ้นไป</a:t>
            </a:r>
          </a:p>
          <a:p>
            <a:pPr marL="742950" indent="-742950">
              <a:spcBef>
                <a:spcPts val="575"/>
              </a:spcBef>
              <a:buFont typeface="Wingdings 2" pitchFamily="18" charset="2"/>
              <a:buAutoNum type="arabicParenR" startAt="4"/>
              <a:tabLst>
                <a:tab pos="1143000" algn="l"/>
                <a:tab pos="1600200" algn="l"/>
              </a:tabLst>
            </a:pP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จัดส่งรายงานประจำปีที่เป็นรายงานการประเมินคุณภาพภายใน ไปยัง สกอ. ทุกสิ้นปีการศึกษา ผ่านระบบ </a:t>
            </a:r>
            <a:r>
              <a:rPr lang="en-US" smtClean="0">
                <a:latin typeface="4805KwangMD_Influenza" pitchFamily="2" charset="0"/>
                <a:cs typeface="4805KwangMD_Influenza" pitchFamily="2" charset="0"/>
              </a:rPr>
              <a:t>CHE QA-Online</a:t>
            </a: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 </a:t>
            </a:r>
          </a:p>
          <a:p>
            <a:pPr marL="742950" indent="-742950">
              <a:spcBef>
                <a:spcPts val="575"/>
              </a:spcBef>
              <a:buFont typeface="Wingdings 2" pitchFamily="18" charset="2"/>
              <a:buAutoNum type="arabicParenR" startAt="4"/>
              <a:tabLst>
                <a:tab pos="1143000" algn="l"/>
                <a:tab pos="1600200" algn="l"/>
              </a:tabLst>
            </a:pPr>
            <a:r>
              <a:rPr lang="th-TH" smtClean="0">
                <a:latin typeface="4805KwangMD_Influenza" pitchFamily="2" charset="0"/>
                <a:cs typeface="4805KwangMD_Influenza" pitchFamily="2" charset="0"/>
              </a:rPr>
              <a:t>ติดตามตรวจสอบและพัฒนาตามผลการประเมิน</a:t>
            </a:r>
            <a:endParaRPr lang="th-TH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AC95B-0B93-4C69-944E-D985ECDBEE7A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46F6715-B6C6-4A3F-BF12-13BAD412E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F3A39-B89F-4AF7-BA00-36089A5807C9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3DE2F-8E41-4561-881B-C8FEC049FD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AE593-6119-43BB-99EE-F59275F7F491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69F7B-62E1-44D2-9C60-DDB130215A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022CF-CB58-4C3F-98C9-293D65245E71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DD89E-A47A-490E-8C73-5A36619D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0769C-E90A-4604-BAE4-6D6AB952FD56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4F94C7-C8E0-431E-B3E3-A7095DC60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44D85-B49B-483B-8CEB-6BEDDAD219AF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F00E7-1CC8-4AA1-9D5F-35E6A63E87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A9652-4A14-4622-A152-DA478520AC69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3E0B0-4CA4-4AF8-BA73-47C4478BA5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67495-0AAA-412B-AC3A-53B5CF9C57C1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3DD80-4441-471D-B1B6-719BA53421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CC92-8E32-4CD7-9252-FDCF9C0A2396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B5926-C505-4B1F-8466-0869DFA3B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067FE-855D-4237-8728-CA0FE1DCEFB3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0C5B2-F5DA-4561-B3EB-BBF06DB1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EE34D-F970-49FB-B727-4B4492D78AD2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D3D9-167A-492F-9FA6-D9135FD5C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B2190D-B39A-4686-ABE2-AC17CE73A8AF}" type="datetime1">
              <a:rPr lang="en-US"/>
              <a:pPr>
                <a:defRPr/>
              </a:pPr>
              <a:t>9/22/2010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By Prof.Kittichai Wattanikorn on23July2010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395E8F77-CE23-4E00-B7D1-1496A702B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1" r:id="rId2"/>
    <p:sldLayoutId id="2147484019" r:id="rId3"/>
    <p:sldLayoutId id="2147484012" r:id="rId4"/>
    <p:sldLayoutId id="2147484013" r:id="rId5"/>
    <p:sldLayoutId id="2147484014" r:id="rId6"/>
    <p:sldLayoutId id="2147484015" r:id="rId7"/>
    <p:sldLayoutId id="2147484020" r:id="rId8"/>
    <p:sldLayoutId id="2147484021" r:id="rId9"/>
    <p:sldLayoutId id="2147484016" r:id="rId10"/>
    <p:sldLayoutId id="214748401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FFAEC5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9C007F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9C007F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14400"/>
            <a:ext cx="8458200" cy="4724400"/>
          </a:xfrm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th-TH" sz="9600" b="1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การประกันคุณภาพการศึกษาภายใน</a:t>
            </a:r>
            <a:br>
              <a:rPr lang="th-TH" sz="9600" b="1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</a:br>
            <a:r>
              <a:rPr lang="th-TH" sz="9600" b="1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ปีการศึกษา </a:t>
            </a:r>
            <a:r>
              <a:rPr lang="en-US" sz="9600" b="1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asmineUPC" pitchFamily="18" charset="-34"/>
                <a:cs typeface="JasmineUPC" pitchFamily="18" charset="-34"/>
              </a:rPr>
              <a:t>2553</a:t>
            </a:r>
            <a:endParaRPr lang="th-TH" sz="9600" b="1" dirty="0">
              <a:solidFill>
                <a:srgbClr val="0909C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asmineUPC" pitchFamily="18" charset="-34"/>
              <a:cs typeface="JasmineUPC" pitchFamily="18" charset="-3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FE40F-4A3B-44DF-80E4-E14944CBCAA3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8763000" cy="5105400"/>
          </a:xfrm>
        </p:spPr>
        <p:txBody>
          <a:bodyPr>
            <a:normAutofit/>
          </a:bodyPr>
          <a:lstStyle/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h-TH" sz="2200" dirty="0" smtClean="0">
                <a:solidFill>
                  <a:srgbClr val="002060"/>
                </a:solidFill>
              </a:rPr>
              <a:t>		</a:t>
            </a:r>
            <a:r>
              <a:rPr lang="th-TH" sz="2400" dirty="0" smtClean="0">
                <a:solidFill>
                  <a:srgbClr val="002060"/>
                </a:solidFill>
                <a:cs typeface="+mj-cs"/>
              </a:rPr>
              <a:t>	</a:t>
            </a:r>
            <a:endParaRPr lang="th-TH" sz="59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4500" b="1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h-TH" sz="4500" b="1" dirty="0" smtClean="0">
                <a:solidFill>
                  <a:srgbClr val="00B050"/>
                </a:solidFill>
                <a:cs typeface="+mj-cs"/>
              </a:rPr>
              <a:t>	</a:t>
            </a:r>
            <a:endParaRPr lang="en-US" sz="4500" b="1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1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1100" u="sng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7"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  <a:p>
            <a:pPr marL="566928" indent="-457200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h-TH" sz="3100" dirty="0" smtClean="0">
              <a:solidFill>
                <a:srgbClr val="00B050"/>
              </a:solidFill>
              <a:cs typeface="+mj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752600"/>
          <a:ext cx="8305800" cy="39928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95563"/>
                <a:gridCol w="3078696"/>
                <a:gridCol w="263154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Vrinda" pitchFamily="2" charset="0"/>
                          <a:cs typeface="+mj-cs"/>
                        </a:rPr>
                        <a:t>ประเด็นการพัฒนา</a:t>
                      </a:r>
                      <a:endParaRPr lang="th-TH" sz="3200" b="0" dirty="0">
                        <a:solidFill>
                          <a:schemeClr val="tx1"/>
                        </a:solidFill>
                        <a:latin typeface="Vrinda" pitchFamily="2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Vrinda" pitchFamily="2" charset="0"/>
                          <a:cs typeface="+mj-cs"/>
                        </a:rPr>
                        <a:t>ปัจจุบัน </a:t>
                      </a:r>
                    </a:p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Vrinda" pitchFamily="2" charset="0"/>
                          <a:cs typeface="+mj-cs"/>
                        </a:rPr>
                        <a:t>(2550 – 2552)</a:t>
                      </a:r>
                      <a:endParaRPr lang="th-TH" sz="3200" b="0" dirty="0">
                        <a:solidFill>
                          <a:schemeClr val="tx1"/>
                        </a:solidFill>
                        <a:latin typeface="Vrinda" pitchFamily="2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Vrinda" pitchFamily="2" charset="0"/>
                          <a:cs typeface="+mj-cs"/>
                        </a:rPr>
                        <a:t>ใหม่ </a:t>
                      </a:r>
                    </a:p>
                    <a:p>
                      <a:pPr algn="ctr"/>
                      <a:r>
                        <a:rPr lang="th-TH" sz="3200" dirty="0" smtClean="0">
                          <a:solidFill>
                            <a:schemeClr val="tx1"/>
                          </a:solidFill>
                          <a:latin typeface="Vrinda" pitchFamily="2" charset="0"/>
                          <a:cs typeface="+mj-cs"/>
                        </a:rPr>
                        <a:t>(2553 เป็นต้นไป)</a:t>
                      </a:r>
                      <a:endParaRPr lang="th-TH" sz="3200" b="0" dirty="0">
                        <a:solidFill>
                          <a:schemeClr val="tx1"/>
                        </a:solidFill>
                        <a:latin typeface="Vrinda" pitchFamily="2" charset="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8D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จำนวนตัวบ่งชี้</a:t>
                      </a:r>
                      <a:r>
                        <a:rPr lang="en-US" sz="3200" b="1" dirty="0">
                          <a:latin typeface="FreesiaUPC" pitchFamily="34" charset="-34"/>
                          <a:cs typeface="FreesiaUPC" pitchFamily="34" charset="-34"/>
                        </a:rPr>
                        <a:t> </a:t>
                      </a:r>
                      <a:endParaRPr lang="th-TH" sz="3200" b="1" dirty="0" smtClean="0">
                        <a:latin typeface="FreesiaUPC" pitchFamily="34" charset="-34"/>
                        <a:cs typeface="FreesiaUPC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dirty="0" smtClean="0">
                          <a:latin typeface="FreesiaUPC" pitchFamily="34" charset="-34"/>
                          <a:cs typeface="FreesiaUPC" pitchFamily="34" charset="-34"/>
                        </a:rPr>
                        <a:t>(เน้น</a:t>
                      </a:r>
                      <a:r>
                        <a:rPr lang="th-TH" sz="3200" dirty="0">
                          <a:latin typeface="FreesiaUPC" pitchFamily="34" charset="-34"/>
                          <a:cs typeface="FreesiaUPC" pitchFamily="34" charset="-34"/>
                        </a:rPr>
                        <a:t>กระบวนการที่ก่อให้เกิดผลผลิตที่มีคุณภาพ) </a:t>
                      </a:r>
                      <a:endParaRPr lang="en-US" sz="3200" b="0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dirty="0">
                          <a:latin typeface="FreesiaUPC" pitchFamily="34" charset="-34"/>
                          <a:cs typeface="FreesiaUPC" pitchFamily="34" charset="-34"/>
                        </a:rPr>
                        <a:t>44 ตัวบ่งชี้</a:t>
                      </a:r>
                      <a:endParaRPr lang="en-US" sz="3200" dirty="0">
                        <a:latin typeface="FreesiaUPC" pitchFamily="34" charset="-34"/>
                        <a:cs typeface="FreesiaUPC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I = 7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P = 21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O = 16</a:t>
                      </a:r>
                      <a:endParaRPr lang="en-US" sz="3200" b="0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b="1" dirty="0" smtClean="0">
                          <a:latin typeface="FreesiaUPC" pitchFamily="34" charset="-34"/>
                          <a:cs typeface="FreesiaUPC" pitchFamily="34" charset="-34"/>
                        </a:rPr>
                        <a:t>2</a:t>
                      </a:r>
                      <a:r>
                        <a:rPr lang="th-TH" sz="3200" b="1" dirty="0" smtClean="0">
                          <a:latin typeface="FreesiaUPC" pitchFamily="34" charset="-34"/>
                          <a:cs typeface="FreesiaUPC" pitchFamily="34" charset="-34"/>
                        </a:rPr>
                        <a:t>3 </a:t>
                      </a: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ตัวบ่งชี้</a:t>
                      </a:r>
                      <a:endParaRPr lang="en-US" sz="3200" b="1" dirty="0">
                        <a:latin typeface="FreesiaUPC" pitchFamily="34" charset="-34"/>
                        <a:cs typeface="FreesiaUPC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I = </a:t>
                      </a:r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3</a:t>
                      </a:r>
                      <a:endParaRPr lang="en-US" sz="3200" dirty="0">
                        <a:latin typeface="FreesiaUPC" pitchFamily="34" charset="-34"/>
                        <a:cs typeface="FreesiaUPC" pitchFamily="34" charset="-34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P = 18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en-US" sz="3200" dirty="0">
                          <a:latin typeface="FreesiaUPC" pitchFamily="34" charset="-34"/>
                          <a:cs typeface="FreesiaUPC" pitchFamily="34" charset="-34"/>
                        </a:rPr>
                        <a:t>O </a:t>
                      </a:r>
                      <a:r>
                        <a:rPr lang="en-US" sz="3200" dirty="0" smtClean="0">
                          <a:latin typeface="FreesiaUPC" pitchFamily="34" charset="-34"/>
                          <a:cs typeface="FreesiaUPC" pitchFamily="34" charset="-34"/>
                        </a:rPr>
                        <a:t>= 2</a:t>
                      </a:r>
                      <a:endParaRPr lang="en-US" sz="3200" b="0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เกณฑ์มาตรฐาน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dirty="0">
                          <a:latin typeface="FreesiaUPC" pitchFamily="34" charset="-34"/>
                          <a:cs typeface="FreesiaUPC" pitchFamily="34" charset="-34"/>
                        </a:rPr>
                        <a:t>ข้อ และ ระดับ</a:t>
                      </a:r>
                      <a:endParaRPr lang="en-US" sz="3200" dirty="0">
                        <a:solidFill>
                          <a:schemeClr val="tx1"/>
                        </a:solidFill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ข้อ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เกณฑ์การประเมิน</a:t>
                      </a:r>
                      <a:endParaRPr lang="en-US" sz="3200" b="1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dirty="0">
                          <a:latin typeface="FreesiaUPC" pitchFamily="34" charset="-34"/>
                          <a:cs typeface="FreesiaUPC" pitchFamily="34" charset="-34"/>
                        </a:rPr>
                        <a:t>คะแนน 3 ระดับ</a:t>
                      </a:r>
                      <a:endParaRPr lang="en-US" sz="3200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170305" algn="l"/>
                        </a:tabLst>
                      </a:pPr>
                      <a:r>
                        <a:rPr lang="th-TH" sz="3200" b="1" dirty="0">
                          <a:latin typeface="FreesiaUPC" pitchFamily="34" charset="-34"/>
                          <a:cs typeface="FreesiaUPC" pitchFamily="34" charset="-34"/>
                        </a:rPr>
                        <a:t>คะแนน 5 ระดับ</a:t>
                      </a:r>
                      <a:endParaRPr lang="en-US" sz="3200" b="1" dirty="0">
                        <a:latin typeface="FreesiaUPC" pitchFamily="34" charset="-34"/>
                        <a:ea typeface="Cordia New"/>
                        <a:cs typeface="FreesiaUPC" pitchFamily="34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 Single Corner Rectangle 4"/>
          <p:cNvSpPr/>
          <p:nvPr/>
        </p:nvSpPr>
        <p:spPr>
          <a:xfrm>
            <a:off x="1524000" y="685800"/>
            <a:ext cx="6172200" cy="762000"/>
          </a:xfrm>
          <a:prstGeom prst="round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4000" dirty="0">
                <a:solidFill>
                  <a:srgbClr val="FFFF00"/>
                </a:solidFill>
              </a:rPr>
              <a:t>ตัวบ่งชี้และเกณฑ์การประเมิน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84396A-19F1-48EA-B55C-9762F5B52FA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5368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984250"/>
          </a:xfrm>
          <a:prstGeom prst="rect">
            <a:avLst/>
          </a:prstGeom>
          <a:solidFill>
            <a:srgbClr val="FFFFCC"/>
          </a:solidFill>
          <a:ln w="38100">
            <a:solidFill>
              <a:srgbClr val="BC143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องค์ประกอบและตัวบ่งชี้การประเมินคุณภาพภายใน ระดับสถาบัน</a:t>
            </a:r>
          </a:p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จำแนกตามกลุ่มสถาบันอุดมศึกษา (ข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ค(1)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ค(2)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 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ง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sz="2800" b="1">
              <a:solidFill>
                <a:srgbClr val="0909C7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45337" name="Group 281"/>
          <p:cNvGraphicFramePr>
            <a:graphicFrameLocks noGrp="1"/>
          </p:cNvGraphicFramePr>
          <p:nvPr/>
        </p:nvGraphicFramePr>
        <p:xfrm>
          <a:off x="152400" y="1447800"/>
          <a:ext cx="8763000" cy="5267645"/>
        </p:xfrm>
        <a:graphic>
          <a:graphicData uri="http://schemas.openxmlformats.org/drawingml/2006/table">
            <a:tbl>
              <a:tblPr/>
              <a:tblGrid>
                <a:gridCol w="471488"/>
                <a:gridCol w="6149975"/>
                <a:gridCol w="534987"/>
                <a:gridCol w="534988"/>
                <a:gridCol w="536575"/>
                <a:gridCol w="534987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ที่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ตัวบ่งชี้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ข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(1)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1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ปรัชญา ปณิธาน วัตถุประสงค์ และแผนดำเนินการ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1.1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กระบวนการพัฒนาแผน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2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การผลิตบัณฑิต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ระบบและกลไกการพัฒนาและบริหารหลักสูตร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อาจารย์ประจำที่มีคุณวุฒิปริญญาเอก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อาจารย์ประจำที่ดำรงตำแหน่งทางวิชาการ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2.4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ngsana New" pitchFamily="18" charset="-34"/>
                        </a:rPr>
                        <a:t>ระบบการพัฒนาคณาจารย์และบุคลากรสนับสนุน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ห้องสมุด อุปกรณ์การศึกษา และสภาพแวดล้อมการเรียนรู้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65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 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และ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เกณฑ์ร่วมกันทุกกลุ่มสถาบัน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//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แต่มี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เกณฑ์เพิ่มเติมหรือแตกต่างเฉพาะกลุ่มสถาบันนั้น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D27E2B-713E-46C1-B361-7B0D473B5C60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646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984250"/>
          </a:xfrm>
          <a:prstGeom prst="rect">
            <a:avLst/>
          </a:prstGeom>
          <a:solidFill>
            <a:srgbClr val="FFFFCC"/>
          </a:solidFill>
          <a:ln w="38100">
            <a:solidFill>
              <a:srgbClr val="BC143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องค์ประกอบและตัวบ่งชี้การประเมินคุณภาพภายใน ระดับสถาบัน</a:t>
            </a:r>
          </a:p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จำแนกตามกลุ่มสถาบันอุดมศึกษา (ข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ค(1)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ค(2)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 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ง</a:t>
            </a:r>
            <a:r>
              <a:rPr lang="en-US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,</a:t>
            </a:r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)</a:t>
            </a:r>
            <a:endParaRPr lang="en-US" sz="2800" b="1">
              <a:solidFill>
                <a:srgbClr val="0909C7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148599" name="Group 119"/>
          <p:cNvGraphicFramePr>
            <a:graphicFrameLocks noGrp="1"/>
          </p:cNvGraphicFramePr>
          <p:nvPr/>
        </p:nvGraphicFramePr>
        <p:xfrm>
          <a:off x="152400" y="1600200"/>
          <a:ext cx="8839200" cy="3253106"/>
        </p:xfrm>
        <a:graphic>
          <a:graphicData uri="http://schemas.openxmlformats.org/drawingml/2006/table">
            <a:tbl>
              <a:tblPr/>
              <a:tblGrid>
                <a:gridCol w="476250"/>
                <a:gridCol w="6202363"/>
                <a:gridCol w="541337"/>
                <a:gridCol w="538163"/>
                <a:gridCol w="541337"/>
                <a:gridCol w="53975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ที่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ตัวบ่งชี้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ข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(1)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2(ต่อ) </a:t>
                      </a: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การผลิตบัณฑิต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2.6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ระบบและกลไกการจัดการเรียนการสอน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ระบบและกลไกพัฒนาสัมฤทธิผลการเรียนตามคุณลักษณะของบัณฑิต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9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ordia New" pitchFamily="34" charset="-34"/>
                        </a:rPr>
                        <a:t>2.8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rdia New" pitchFamily="34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ระดับความสำเร็จของการเสริมสร้างคุณธรรมจริยธรรมที่จัดให้กับนักศึกษา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E3C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FE3C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65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 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และ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เกณฑ์ร่วมกันทุกกลุ่มสถาบัน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//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แต่มี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เกณฑ์เพิ่มเติมหรือแตกต่างเฉพาะกลุ่มสถาบันนั้น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00680-9A60-474B-9778-3435BC9332E1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745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984250"/>
          </a:xfrm>
          <a:prstGeom prst="rect">
            <a:avLst/>
          </a:prstGeom>
          <a:solidFill>
            <a:srgbClr val="FFFFCC"/>
          </a:solidFill>
          <a:ln w="38100">
            <a:solidFill>
              <a:srgbClr val="BC143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องค์ประกอบและตัวบ่งชี้การประเมินคุณภาพภายใน ระดับสถาบัน</a:t>
            </a:r>
          </a:p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จำแนกตามกลุ่มสถาบันอุดมศึกษา</a:t>
            </a:r>
            <a:endParaRPr lang="en-US" sz="2800" b="1">
              <a:solidFill>
                <a:srgbClr val="0909C7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50286" name="Group 110"/>
          <p:cNvGraphicFramePr>
            <a:graphicFrameLocks noGrp="1"/>
          </p:cNvGraphicFramePr>
          <p:nvPr/>
        </p:nvGraphicFramePr>
        <p:xfrm>
          <a:off x="152400" y="1447800"/>
          <a:ext cx="8763000" cy="5314316"/>
        </p:xfrm>
        <a:graphic>
          <a:graphicData uri="http://schemas.openxmlformats.org/drawingml/2006/table">
            <a:tbl>
              <a:tblPr/>
              <a:tblGrid>
                <a:gridCol w="471488"/>
                <a:gridCol w="6149975"/>
                <a:gridCol w="534987"/>
                <a:gridCol w="534988"/>
                <a:gridCol w="536575"/>
                <a:gridCol w="534987"/>
              </a:tblGrid>
              <a:tr h="920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ที่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ตัวบ่งชี้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ข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(1)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3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กิจกรรมการพัฒนานักศึกษา</a:t>
                      </a: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3.1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ngsana New" pitchFamily="18" charset="-34"/>
                        </a:rPr>
                        <a:t>ระบบและกลไกการให้คำปรึกษาและบริการด้านข้อมูลข่าวสาร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3.2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ระบบและกลไกการส่งเสริมกิจกรรมนักศึกษา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4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การวิจัย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4.1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ระบบและกลไกการพัฒนางานวิจัยหรืองานสร้างสรรค์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4.2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ระบบและกลไกจัดการความรู้จากงานวิจัยหรืองานสร้างสรรค์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4.3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เงินสนับสนุนงานวิจัยและงานสร้างสรรค์ต่อจำนวนอาจารย์ประจำและนักวิจัย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//*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4213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 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และ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เกณฑ์ร่วมกันทุกกลุ่มสถาบัน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//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แต่มี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เกณฑ์เพิ่มเติมหรือแตกต่างเฉพาะกลุ่มสถาบันนั้น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*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แยกตามกลุ่มสาขาวิชา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C2BD0-09AF-41C1-B99E-5732641BB4C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850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984250"/>
          </a:xfrm>
          <a:prstGeom prst="rect">
            <a:avLst/>
          </a:prstGeom>
          <a:solidFill>
            <a:srgbClr val="FFFFCC"/>
          </a:solidFill>
          <a:ln w="38100">
            <a:solidFill>
              <a:srgbClr val="BC143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องค์ประกอบและตัวบ่งชี้การประเมินคุณภาพภายใน ระดับสถาบัน</a:t>
            </a:r>
          </a:p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จำแนกตามกลุ่มสถาบันอุดมศึกษา</a:t>
            </a:r>
            <a:endParaRPr lang="en-US" sz="2800" b="1">
              <a:solidFill>
                <a:srgbClr val="0909C7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52397" name="Group 173"/>
          <p:cNvGraphicFramePr>
            <a:graphicFrameLocks noGrp="1"/>
          </p:cNvGraphicFramePr>
          <p:nvPr/>
        </p:nvGraphicFramePr>
        <p:xfrm>
          <a:off x="152400" y="1981200"/>
          <a:ext cx="8839200" cy="3886201"/>
        </p:xfrm>
        <a:graphic>
          <a:graphicData uri="http://schemas.openxmlformats.org/drawingml/2006/table">
            <a:tbl>
              <a:tblPr/>
              <a:tblGrid>
                <a:gridCol w="476250"/>
                <a:gridCol w="6364288"/>
                <a:gridCol w="538162"/>
                <a:gridCol w="538163"/>
                <a:gridCol w="460375"/>
                <a:gridCol w="461962"/>
              </a:tblGrid>
              <a:tr h="831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ที่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ตัวบ่งชี้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ข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(1)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5 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การบริการทางวิชาการแก่สังคม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nstantia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BCE7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5.1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ระบบและกลไกการบริการทางวิชาการแก่สังคม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5.2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cs typeface="Angsana New" pitchFamily="18" charset="-34"/>
                        </a:rPr>
                        <a:t>กระบวนการบริการวิชาการให้เกิดประโยชน์ต่อสังคม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6  </a:t>
                      </a: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การทำนุบำรุงศิลปะและวัฒนธรรม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nstantia" pitchFamily="18" charset="0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6.1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ระบบและกลไกการทำนุบำรุงศิลปะและวัฒนธรรม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3977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/= 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และ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เกณฑ์ร่วมกันทุกกลุ่มสถาบัน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76C84-4B5C-4205-AEA1-C7696E0EA2EB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951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984250"/>
          </a:xfrm>
          <a:prstGeom prst="rect">
            <a:avLst/>
          </a:prstGeom>
          <a:solidFill>
            <a:srgbClr val="FFFFCC"/>
          </a:solidFill>
          <a:ln w="38100">
            <a:solidFill>
              <a:srgbClr val="BC1438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องค์ประกอบและตัวบ่งชี้การประเมินคุณภาพภายใน ระดับสถาบัน</a:t>
            </a:r>
          </a:p>
          <a:p>
            <a:pPr algn="ctr"/>
            <a:r>
              <a:rPr lang="th-TH" sz="2800" b="1">
                <a:solidFill>
                  <a:srgbClr val="0909C7"/>
                </a:solidFill>
                <a:latin typeface="Angsana New" pitchFamily="18" charset="-34"/>
                <a:cs typeface="Angsana New" pitchFamily="18" charset="-34"/>
              </a:rPr>
              <a:t> จำแนกตามกลุ่มสถาบันอุดมศึกษา</a:t>
            </a:r>
            <a:endParaRPr lang="en-US" sz="2800" b="1">
              <a:solidFill>
                <a:srgbClr val="0909C7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54405" name="Group 133"/>
          <p:cNvGraphicFramePr>
            <a:graphicFrameLocks noGrp="1"/>
          </p:cNvGraphicFramePr>
          <p:nvPr/>
        </p:nvGraphicFramePr>
        <p:xfrm>
          <a:off x="152400" y="1447800"/>
          <a:ext cx="8991600" cy="5426713"/>
        </p:xfrm>
        <a:graphic>
          <a:graphicData uri="http://schemas.openxmlformats.org/drawingml/2006/table">
            <a:tbl>
              <a:tblPr/>
              <a:tblGrid>
                <a:gridCol w="484188"/>
                <a:gridCol w="6310312"/>
                <a:gridCol w="549275"/>
                <a:gridCol w="547688"/>
                <a:gridCol w="550862"/>
                <a:gridCol w="549275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ที่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ตัวบ่งชี้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ข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(1)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ค (2)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Cordia New" pitchFamily="34" charset="-34"/>
                        </a:rPr>
                        <a:t>ง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7  </a:t>
                      </a: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การบริหารและการจัดการ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CordiaUPC" pitchFamily="34" charset="-34"/>
                        <a:ea typeface="Times New Roman" pitchFamily="18" charset="0"/>
                        <a:cs typeface="CordiaUPC" pitchFamily="34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7.1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ภาวะผู้นำของสภาสถาบันและผู้บริหารทุกระดับของสถาบัน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7.2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การพัฒนาสถาบันสู่สถาบันเรียนรู้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7.3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ระบบสารสนเทศเพื่อการบริหารและการตัดสินใจ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7.4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ระบบบริหารความเสี่ยง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</a:t>
                      </a:r>
                      <a:endParaRPr kumimoji="0" lang="th-TH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8  การเงิน</a:t>
                      </a: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และงบประมาณ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8.1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0" marR="0" lvl="0" indent="-4191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ระบบและกลไกการเงินและงบประมาณ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909C7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องค์ประกอบที่ 9  ระบบและกลไกการประกันคุณภาพ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09C7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2A8DA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9.1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BD0D9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th-TH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ระบบและกลไกการประกันคุณภาพการศึกษาภายใน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</a:t>
                      </a:r>
                      <a:endParaRPr kumimoji="0" lang="th-TH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/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152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/ =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ตัวบ่งชี้ร่วม</a:t>
                      </a:r>
                      <a:r>
                        <a:rPr kumimoji="0" lang="th-TH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และ</a:t>
                      </a:r>
                      <a:r>
                        <a:rPr kumimoji="0" lang="th-TH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ea typeface="Times New Roman" pitchFamily="18" charset="0"/>
                          <a:cs typeface="Angsana New" pitchFamily="18" charset="-34"/>
                        </a:rPr>
                        <a:t>เกณฑ์ร่วมกันทุกกลุ่มสถาบัน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ea typeface="Times New Roman" pitchFamily="18" charset="0"/>
                        <a:cs typeface="Angsana New" pitchFamily="18" charset="-34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BBD7D-0B1F-4CDA-BCD4-7AEB7C55B3E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056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5"/>
          <p:cNvSpPr/>
          <p:nvPr/>
        </p:nvSpPr>
        <p:spPr>
          <a:xfrm>
            <a:off x="609600" y="228600"/>
            <a:ext cx="8153400" cy="1371600"/>
          </a:xfrm>
          <a:prstGeom prst="snip1Rect">
            <a:avLst/>
          </a:prstGeom>
          <a:solidFill>
            <a:srgbClr val="FFE8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แนวทางการพัฒนาตัวบ่งชี้การประกันคุณภาพภายในของ </a:t>
            </a:r>
            <a:r>
              <a:rPr lang="th-TH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สกอ.</a:t>
            </a: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88E0A0-8277-404B-9A8E-9B4A239346C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8915" name="Rectangle 3"/>
          <p:cNvSpPr>
            <a:spLocks noGrp="1"/>
          </p:cNvSpPr>
          <p:nvPr>
            <p:ph sz="quarter" idx="1"/>
          </p:nvPr>
        </p:nvSpPr>
        <p:spPr>
          <a:xfrm>
            <a:off x="228600" y="2057400"/>
            <a:ext cx="8686800" cy="4572000"/>
          </a:xfrm>
        </p:spPr>
        <p:txBody>
          <a:bodyPr>
            <a:normAutofit/>
          </a:bodyPr>
          <a:lstStyle/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200" b="1" dirty="0" smtClean="0">
                <a:latin typeface="Vrinda" pitchFamily="2" charset="0"/>
              </a:rPr>
              <a:t>ตัวบ่งชี้</a:t>
            </a:r>
            <a:r>
              <a:rPr lang="th-TH" sz="3200" b="1" u="heavy" dirty="0" smtClean="0">
                <a:uFill>
                  <a:solidFill>
                    <a:srgbClr val="FF0000"/>
                  </a:solidFill>
                </a:uFill>
                <a:latin typeface="Vrinda" pitchFamily="2" charset="0"/>
              </a:rPr>
              <a:t>ครอบคลุม 9 องค์ประกอบคุณภาพ </a:t>
            </a:r>
            <a:r>
              <a:rPr lang="th-TH" sz="3200" b="1" dirty="0" smtClean="0">
                <a:latin typeface="Vrinda" pitchFamily="2" charset="0"/>
              </a:rPr>
              <a:t>และเป็นไปตามกฎกระทรวงว่าด้วยระบบ หลักเกณฑ์ และวิธีการประกันคุณภาพการศึกษา พ.ศ.2553</a:t>
            </a: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200" b="1" dirty="0" smtClean="0">
                <a:latin typeface="Vrinda" pitchFamily="2" charset="0"/>
              </a:rPr>
              <a:t>ตัวบ่งชี้</a:t>
            </a:r>
            <a:r>
              <a:rPr lang="th-TH" sz="3200" b="1" u="heavy" dirty="0" smtClean="0">
                <a:uFill>
                  <a:solidFill>
                    <a:srgbClr val="FF0000"/>
                  </a:solidFill>
                </a:uFill>
                <a:latin typeface="Vrinda" pitchFamily="2" charset="0"/>
              </a:rPr>
              <a:t>ตอบสนองเจตนารมณ์แห่งพระราชบัญญัติการศึกษาแห่งชาติ </a:t>
            </a:r>
            <a:r>
              <a:rPr lang="th-TH" sz="3200" b="1" dirty="0" smtClean="0">
                <a:latin typeface="Vrinda" pitchFamily="2" charset="0"/>
              </a:rPr>
              <a:t>พ.ศ.2542 แก้ไขเพิ่มเติม (ฉบับที่ 2)  พ.ศ.2545  มาตรฐานการศึกษาของชาติ  มาตรฐานการอุดมศึกษา มาตรฐานสถาบันอุดมศึกษา  กรอบมาตรฐานคุณวุฒิระดับอุดมศึกษาแห่งชาติ และมาตรฐานต่าง ๆ ที่เกี่ยวข้อง  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5"/>
          <p:cNvSpPr/>
          <p:nvPr/>
        </p:nvSpPr>
        <p:spPr>
          <a:xfrm>
            <a:off x="609600" y="228600"/>
            <a:ext cx="8153400" cy="1371600"/>
          </a:xfrm>
          <a:prstGeom prst="snip1Rect">
            <a:avLst/>
          </a:prstGeom>
          <a:solidFill>
            <a:srgbClr val="FFE8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แนวทางการพัฒนาตัวบ่งชี้การประกันคุณภาพภายในของ </a:t>
            </a:r>
            <a:r>
              <a:rPr lang="th-TH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สกอ.</a:t>
            </a: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(ต่อ)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CB1D47-0D47-46C3-9011-5A3C7024B5F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8915" name="Rectangle 3"/>
          <p:cNvSpPr>
            <a:spLocks noGrp="1"/>
          </p:cNvSpPr>
          <p:nvPr>
            <p:ph sz="quarter" idx="1"/>
          </p:nvPr>
        </p:nvSpPr>
        <p:spPr>
          <a:xfrm>
            <a:off x="228600" y="2057400"/>
            <a:ext cx="8686800" cy="4572000"/>
          </a:xfrm>
        </p:spPr>
        <p:txBody>
          <a:bodyPr>
            <a:normAutofit/>
          </a:bodyPr>
          <a:lstStyle/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200" b="1" dirty="0" smtClean="0">
                <a:uFill>
                  <a:solidFill>
                    <a:srgbClr val="FF0000"/>
                  </a:solidFill>
                </a:uFill>
                <a:latin typeface="FreesiaUPC" pitchFamily="34" charset="-34"/>
                <a:cs typeface="FreesiaUPC" pitchFamily="34" charset="-34"/>
              </a:rPr>
              <a:t>ตัวบ่งชี้ทั้ง</a:t>
            </a:r>
            <a:r>
              <a:rPr lang="en-US" sz="3200" b="1" dirty="0" smtClean="0">
                <a:uFill>
                  <a:solidFill>
                    <a:srgbClr val="FF0000"/>
                  </a:solidFill>
                </a:uFill>
                <a:latin typeface="FreesiaUPC" pitchFamily="34" charset="-34"/>
                <a:cs typeface="FreesiaUPC" pitchFamily="34" charset="-34"/>
              </a:rPr>
              <a:t> 23 </a:t>
            </a:r>
            <a:r>
              <a:rPr lang="th-TH" sz="3200" b="1" dirty="0" smtClean="0">
                <a:uFill>
                  <a:solidFill>
                    <a:srgbClr val="FF0000"/>
                  </a:solidFill>
                </a:uFill>
                <a:latin typeface="FreesiaUPC" pitchFamily="34" charset="-34"/>
                <a:cs typeface="FreesiaUPC" pitchFamily="34" charset="-34"/>
              </a:rPr>
              <a:t>ตัว จะ</a:t>
            </a:r>
            <a:r>
              <a:rPr lang="th-TH" sz="3200" b="1" u="heavy" dirty="0" smtClean="0">
                <a:uFill>
                  <a:solidFill>
                    <a:srgbClr val="FF0000"/>
                  </a:solidFill>
                </a:uFill>
                <a:latin typeface="FreesiaUPC" pitchFamily="34" charset="-34"/>
                <a:cs typeface="FreesiaUPC" pitchFamily="34" charset="-34"/>
              </a:rPr>
              <a:t>มุ่งเน้นการประเมินปัจจัยนำเข้า กระบวนการ ผลผลิตและผลลัพธ์ </a:t>
            </a:r>
            <a:r>
              <a:rPr lang="th-TH" sz="3200" b="1" dirty="0" smtClean="0">
                <a:latin typeface="FreesiaUPC" pitchFamily="34" charset="-34"/>
                <a:cs typeface="FreesiaUPC" pitchFamily="34" charset="-34"/>
              </a:rPr>
              <a:t>โดยตัวบ่งชี้ด้านผลผลิตและผลลัพธ์จะใช้</a:t>
            </a:r>
            <a:br>
              <a:rPr lang="th-TH" sz="3200" b="1" dirty="0" smtClean="0">
                <a:latin typeface="FreesiaUPC" pitchFamily="34" charset="-34"/>
                <a:cs typeface="FreesiaUPC" pitchFamily="34" charset="-34"/>
              </a:rPr>
            </a:br>
            <a:r>
              <a:rPr lang="th-TH" sz="3200" b="1" dirty="0" smtClean="0">
                <a:latin typeface="FreesiaUPC" pitchFamily="34" charset="-34"/>
                <a:cs typeface="FreesiaUPC" pitchFamily="34" charset="-34"/>
              </a:rPr>
              <a:t>ตัวบ่งชี้ของ สกอ.และ สมศ.  เพื่อให้เกิดความเชื่อมโยงและเป็นเอกภาพของระบบประกันคุณภาพอุดมศึกษาไทย</a:t>
            </a: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200" b="1" dirty="0" smtClean="0">
                <a:latin typeface="FreesiaUPC" pitchFamily="34" charset="-34"/>
                <a:cs typeface="FreesiaUPC" pitchFamily="34" charset="-34"/>
              </a:rPr>
              <a:t>ตัวบ่งชี้</a:t>
            </a:r>
            <a:r>
              <a:rPr lang="th-TH" sz="3200" b="1" u="heavy" dirty="0" smtClean="0">
                <a:uFill>
                  <a:solidFill>
                    <a:srgbClr val="FF0000"/>
                  </a:solidFill>
                </a:uFill>
                <a:latin typeface="FreesiaUPC" pitchFamily="34" charset="-34"/>
                <a:cs typeface="FreesiaUPC" pitchFamily="34" charset="-34"/>
              </a:rPr>
              <a:t>มีความสมดุลระหว่างมุมมองการบริหารจัดการทั้ง 4 ด้าน </a:t>
            </a:r>
            <a:r>
              <a:rPr lang="th-TH" sz="3200" b="1" dirty="0" smtClean="0">
                <a:latin typeface="FreesiaUPC" pitchFamily="34" charset="-34"/>
                <a:cs typeface="FreesiaUPC" pitchFamily="34" charset="-34"/>
              </a:rPr>
              <a:t>คือ ด้านนักศึกษาและผู้มีส่วนได้ส่วนเสีย ด้านกระบวนการภายใน ด้านการเงิน และด้านบุคลากร การเรียนรู้และนวัตกรรม</a:t>
            </a: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th-TH" sz="3200" b="1" dirty="0" smtClean="0">
              <a:latin typeface="Angsana New" pitchFamily="18" charset="-34"/>
              <a:cs typeface="Angsana New" pitchFamily="18" charset="-34"/>
            </a:endParaRP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th-TH" sz="3200" b="1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197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451CA-0710-4BB1-A685-24681B2E8F91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8915" name="Rectangle 3"/>
          <p:cNvSpPr>
            <a:spLocks noGrp="1"/>
          </p:cNvSpPr>
          <p:nvPr>
            <p:ph sz="quarter" idx="1"/>
          </p:nvPr>
        </p:nvSpPr>
        <p:spPr>
          <a:xfrm>
            <a:off x="228600" y="1981200"/>
            <a:ext cx="8686800" cy="46482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500" b="1" dirty="0" smtClean="0">
                <a:latin typeface="4805_KwangMD_Melt" pitchFamily="2" charset="0"/>
              </a:rPr>
              <a:t>จำนวนตัวบ่งชี้ที่พัฒนาขึ้น เป็นเพียงจำนวน</a:t>
            </a:r>
            <a:r>
              <a:rPr lang="th-TH" sz="3500" b="1" u="heavy" dirty="0" smtClean="0">
                <a:uFill>
                  <a:solidFill>
                    <a:srgbClr val="FF0000"/>
                  </a:solidFill>
                </a:uFill>
                <a:latin typeface="4805_KwangMD_Melt" pitchFamily="2" charset="0"/>
              </a:rPr>
              <a:t>ตัวบ่งชี้ขั้นต่ำ</a:t>
            </a:r>
            <a:r>
              <a:rPr lang="th-TH" sz="3500" b="1" dirty="0" smtClean="0">
                <a:uFill>
                  <a:solidFill>
                    <a:srgbClr val="FF0000"/>
                  </a:solidFill>
                </a:uFill>
                <a:latin typeface="4805_KwangMD_Melt" pitchFamily="2" charset="0"/>
              </a:rPr>
              <a:t> ซึ่ง</a:t>
            </a:r>
            <a:r>
              <a:rPr lang="th-TH" sz="3500" b="1" dirty="0" smtClean="0">
                <a:latin typeface="4805_KwangMD_Melt" pitchFamily="2" charset="0"/>
              </a:rPr>
              <a:t>สถาบันอุดมศึกษา</a:t>
            </a:r>
            <a:r>
              <a:rPr lang="th-TH" sz="3500" b="1" u="heavy" dirty="0" smtClean="0">
                <a:uFill>
                  <a:solidFill>
                    <a:srgbClr val="FF0000"/>
                  </a:solidFill>
                </a:uFill>
                <a:latin typeface="4805_KwangMD_Melt" pitchFamily="2" charset="0"/>
              </a:rPr>
              <a:t>สามารถเพิ่มเติมตัวบ่งชี้และเกณฑ์ได้ตามความเหมาะสม</a:t>
            </a:r>
            <a:r>
              <a:rPr lang="th-TH" sz="3500" b="1" dirty="0" smtClean="0">
                <a:latin typeface="4805_KwangMD_Melt" pitchFamily="2" charset="0"/>
              </a:rPr>
              <a:t>กับอัตลักษณ์และระดับการพัฒนาของสถาบัน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th-TH" sz="1400" b="1" dirty="0" smtClean="0">
              <a:latin typeface="4805_KwangMD_Melt" pitchFamily="2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500" b="1" dirty="0" smtClean="0">
                <a:latin typeface="4805_KwangMD_Melt" pitchFamily="2" charset="0"/>
              </a:rPr>
              <a:t>เกณฑ์ที่ใช้ในการประเมินจะมีทั้ง</a:t>
            </a:r>
            <a:r>
              <a:rPr lang="th-TH" sz="3500" b="1" u="heavy" dirty="0" smtClean="0">
                <a:uFill>
                  <a:solidFill>
                    <a:srgbClr val="FE3C00"/>
                  </a:solidFill>
                </a:uFill>
                <a:latin typeface="4805_KwangMD_Melt" pitchFamily="2" charset="0"/>
              </a:rPr>
              <a:t>เกณฑ์มาตรฐานทั่วไป</a:t>
            </a:r>
            <a:r>
              <a:rPr lang="th-TH" sz="3500" b="1" dirty="0" smtClean="0">
                <a:latin typeface="4805_KwangMD_Melt" pitchFamily="2" charset="0"/>
              </a:rPr>
              <a:t>ที่ใช้กับทุกกลุ่มสถาบันอุดมศึกษา และ</a:t>
            </a:r>
            <a:r>
              <a:rPr lang="th-TH" sz="3500" b="1" u="heavy" dirty="0" smtClean="0">
                <a:uFill>
                  <a:solidFill>
                    <a:srgbClr val="FE3C00"/>
                  </a:solidFill>
                </a:uFill>
                <a:latin typeface="4805_KwangMD_Melt" pitchFamily="2" charset="0"/>
              </a:rPr>
              <a:t>เกณฑ์มาตรฐานเพิ่มเติมเฉพาะกลุ่ม</a:t>
            </a:r>
            <a:r>
              <a:rPr lang="th-TH" sz="3500" b="1" dirty="0" smtClean="0">
                <a:latin typeface="4805_KwangMD_Melt" pitchFamily="2" charset="0"/>
              </a:rPr>
              <a:t>สถาบันอุดมศึกษา ซึ่งแบ่งเป็น </a:t>
            </a:r>
            <a:r>
              <a:rPr lang="en-US" sz="3500" b="1" dirty="0" smtClean="0">
                <a:latin typeface="Browallia New" pitchFamily="34" charset="-34"/>
                <a:cs typeface="Browallia New" pitchFamily="34" charset="-34"/>
              </a:rPr>
              <a:t>4</a:t>
            </a:r>
            <a:r>
              <a:rPr lang="en-US" sz="3500" b="1" dirty="0" smtClean="0">
                <a:latin typeface="4805_KwangMD_Melt" pitchFamily="2" charset="0"/>
              </a:rPr>
              <a:t> </a:t>
            </a:r>
            <a:r>
              <a:rPr lang="th-TH" sz="3500" b="1" dirty="0" smtClean="0">
                <a:latin typeface="4805_KwangMD_Melt" pitchFamily="2" charset="0"/>
              </a:rPr>
              <a:t>กลุ่มตามที่กำหนดในประกาศกระทรวงศึกษาธิการ เรื่อง มาตรฐานสถาบันอุดมศึกษา</a:t>
            </a:r>
            <a:r>
              <a:rPr lang="en-US" sz="3500" b="1" dirty="0" smtClean="0">
                <a:latin typeface="4805_KwangMD_Melt" pitchFamily="2" charset="0"/>
              </a:rPr>
              <a:t> </a:t>
            </a:r>
            <a:endParaRPr lang="th-TH" sz="3500" b="1" dirty="0" smtClean="0">
              <a:latin typeface="4805_KwangMD_Melt" pitchFamily="2" charset="0"/>
            </a:endParaRP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th-TH" sz="3200" b="1" dirty="0" smtClean="0">
              <a:latin typeface="4805_KwangMD_Melt" pitchFamily="2" charset="0"/>
              <a:cs typeface="4805_KwangMD_Melt" pitchFamily="2" charset="0"/>
            </a:endParaRPr>
          </a:p>
        </p:txBody>
      </p:sp>
      <p:sp>
        <p:nvSpPr>
          <p:cNvPr id="9" name="Snip Single Corner Rectangle 8"/>
          <p:cNvSpPr/>
          <p:nvPr/>
        </p:nvSpPr>
        <p:spPr>
          <a:xfrm>
            <a:off x="381000" y="304800"/>
            <a:ext cx="8534400" cy="1371600"/>
          </a:xfrm>
          <a:prstGeom prst="snip1Rect">
            <a:avLst/>
          </a:prstGeom>
          <a:solidFill>
            <a:srgbClr val="FFE8D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หลักการพัฒนาตัวบ่งชี้การประกันคุณภาพภายในของ </a:t>
            </a:r>
            <a:r>
              <a:rPr lang="th-TH" sz="36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สกอ.</a:t>
            </a: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</a:p>
          <a:p>
            <a:pPr algn="ctr">
              <a:defRPr/>
            </a:pPr>
            <a:r>
              <a:rPr lang="th-TH" sz="36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(ต่อ)</a:t>
            </a:r>
          </a:p>
        </p:txBody>
      </p:sp>
      <p:sp>
        <p:nvSpPr>
          <p:cNvPr id="9221" name="Footer Placeholder 9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Diagonal Corner Rectangle 4"/>
          <p:cNvSpPr/>
          <p:nvPr/>
        </p:nvSpPr>
        <p:spPr>
          <a:xfrm>
            <a:off x="685800" y="228600"/>
            <a:ext cx="7848600" cy="1143000"/>
          </a:xfrm>
          <a:prstGeom prst="snip2DiagRect">
            <a:avLst/>
          </a:prstGeom>
          <a:solidFill>
            <a:srgbClr val="7030A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h-TH"/>
          </a:p>
        </p:txBody>
      </p:sp>
      <p:sp>
        <p:nvSpPr>
          <p:cNvPr id="37890" name="Rectangle 2"/>
          <p:cNvSpPr>
            <a:spLocks noGrp="1"/>
          </p:cNvSpPr>
          <p:nvPr>
            <p:ph type="title"/>
          </p:nvPr>
        </p:nvSpPr>
        <p:spPr>
          <a:xfrm>
            <a:off x="381000" y="381000"/>
            <a:ext cx="7848600" cy="12192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th-TH" sz="8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eesiaUPC" pitchFamily="34" charset="-34"/>
                <a:cs typeface="FreesiaUPC" pitchFamily="34" charset="-34"/>
              </a:rPr>
              <a:t>ประเภทของตัวบ่งชี้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8147C-F2D8-4250-8C10-A0390CF5F1E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40963" name="Rectangle 3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34400" cy="4876800"/>
          </a:xfrm>
        </p:spPr>
        <p:txBody>
          <a:bodyPr>
            <a:noAutofit/>
          </a:bodyPr>
          <a:lstStyle/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ตัวบ่งชี้เชิงคุณภาพ</a:t>
            </a:r>
            <a:r>
              <a:rPr lang="th-TH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800" b="1" dirty="0" smtClean="0">
                <a:latin typeface="Cordia New" pitchFamily="34" charset="-34"/>
                <a:cs typeface="Cordia New" pitchFamily="34" charset="-34"/>
              </a:rPr>
              <a:t>จะนับจำนวนข้อของการดำเนินงานว่าสามารถทำได้กี่ข้อ และจะได้คะแนนเท่าใด</a:t>
            </a: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th-TH" sz="1000" b="1" dirty="0" smtClean="0">
              <a:latin typeface="Cordia New" pitchFamily="34" charset="-34"/>
              <a:cs typeface="Cordia New" pitchFamily="34" charset="-34"/>
            </a:endParaRP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th-TH" sz="1400" b="1" dirty="0" smtClean="0">
              <a:latin typeface="Cordia New" pitchFamily="34" charset="-34"/>
              <a:cs typeface="Cordia New" pitchFamily="34" charset="-34"/>
            </a:endParaRPr>
          </a:p>
          <a:p>
            <a:pPr marL="495300" indent="-49530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th-TH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ตัวบ่งชี้เชิงปริมาณ</a:t>
            </a:r>
            <a:r>
              <a:rPr lang="th-TH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sz="3800" b="1" dirty="0" smtClean="0">
                <a:latin typeface="Cordia New" pitchFamily="34" charset="-34"/>
                <a:cs typeface="Cordia New" pitchFamily="34" charset="-34"/>
              </a:rPr>
              <a:t>จะอยู่ในรูปของร้อยละหรือค่าเฉลี่ย เช่น ร้อยละของอาจารย์ประจำที่ดำรงตำแหน่งทางวิชาการ การคำนวณคะแนนคือ การนำค่าร้อยละมาแปลงเป็นคะแนน โดยการเทียบบัญญัติไตรยางค์</a:t>
            </a:r>
          </a:p>
        </p:txBody>
      </p:sp>
      <p:sp>
        <p:nvSpPr>
          <p:cNvPr id="10246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DE9AB6-D748-4512-898C-632F0D66BC87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lowchart: Alternate Process 4"/>
          <p:cNvSpPr/>
          <p:nvPr/>
        </p:nvSpPr>
        <p:spPr>
          <a:xfrm>
            <a:off x="914400" y="304800"/>
            <a:ext cx="7391400" cy="1371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005_iannnnnJPG" pitchFamily="2" charset="0"/>
              </a:rPr>
              <a:t>เกณฑ์การประเมิน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2057400"/>
          <a:ext cx="8382000" cy="37490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733800"/>
                <a:gridCol w="464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000" b="1" u="none" dirty="0" smtClean="0">
                          <a:latin typeface="4805_KwangMD_Melt" pitchFamily="2" charset="0"/>
                          <a:cs typeface="+mn-cs"/>
                        </a:rPr>
                        <a:t>คะแนน</a:t>
                      </a:r>
                      <a:endParaRPr lang="th-TH" sz="3000" b="1" u="none" dirty="0">
                        <a:latin typeface="4805_KwangMD_Melt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000" b="1" u="none" dirty="0" smtClean="0">
                          <a:latin typeface="4805_KwangMD_Melt" pitchFamily="2" charset="0"/>
                          <a:cs typeface="+mn-cs"/>
                        </a:rPr>
                        <a:t>ผลการดำเนินงาน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คะแนน </a:t>
                      </a:r>
                      <a:r>
                        <a:rPr lang="en-US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Vrinda" pitchFamily="2" charset="0"/>
                        </a:rPr>
                        <a:t>0.00 – 1.50</a:t>
                      </a:r>
                      <a:endParaRPr lang="th-TH" sz="2800" b="1" dirty="0" smtClean="0">
                        <a:solidFill>
                          <a:srgbClr val="0909C7"/>
                        </a:solidFill>
                        <a:latin typeface="Vrinda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000" b="1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หมายถึง การดำเนินงาน</a:t>
                      </a:r>
                      <a:r>
                        <a:rPr lang="th-TH" sz="3000" b="1" u="sng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ต้องปรับปรุงเร่งด่วน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คะแนน </a:t>
                      </a:r>
                      <a:r>
                        <a:rPr lang="en-US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Vrinda" pitchFamily="2" charset="0"/>
                        </a:rPr>
                        <a:t>1.51 – 2.50</a:t>
                      </a:r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 </a:t>
                      </a:r>
                      <a:endParaRPr lang="th-TH" sz="2800" b="1" dirty="0">
                        <a:solidFill>
                          <a:srgbClr val="0909C7"/>
                        </a:solidFill>
                        <a:latin typeface="Vrinda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000" b="1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หมายถึง การดำเนินงาน</a:t>
                      </a:r>
                      <a:r>
                        <a:rPr lang="th-TH" sz="3000" b="1" u="sng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ต้องปรับปรุง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คะแนน </a:t>
                      </a:r>
                      <a:r>
                        <a:rPr lang="en-US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Vrinda" pitchFamily="2" charset="0"/>
                        </a:rPr>
                        <a:t>2.51 – 3.50</a:t>
                      </a:r>
                      <a:endParaRPr lang="th-TH" sz="2800" b="1" dirty="0">
                        <a:solidFill>
                          <a:srgbClr val="0909C7"/>
                        </a:solidFill>
                        <a:latin typeface="Vrinda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000" b="1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หมายถึง การดำเนินงาน</a:t>
                      </a:r>
                      <a:r>
                        <a:rPr lang="th-TH" sz="3000" b="1" u="sng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ระดับพอใช้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คะแนน </a:t>
                      </a:r>
                      <a:r>
                        <a:rPr lang="en-US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Vrinda" pitchFamily="2" charset="0"/>
                        </a:rPr>
                        <a:t>3.51 – 4.50</a:t>
                      </a:r>
                      <a:endParaRPr lang="th-TH" sz="2800" b="1" dirty="0">
                        <a:solidFill>
                          <a:srgbClr val="0909C7"/>
                        </a:solidFill>
                        <a:latin typeface="Vrinda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000" b="1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หมายถึง การดำเนินงาน</a:t>
                      </a:r>
                      <a:r>
                        <a:rPr lang="th-TH" sz="3000" b="1" u="sng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ระดับดี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คะแนน </a:t>
                      </a:r>
                      <a:r>
                        <a:rPr lang="en-US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Vrinda" pitchFamily="2" charset="0"/>
                        </a:rPr>
                        <a:t>4.51 – 5.00</a:t>
                      </a:r>
                      <a:r>
                        <a:rPr lang="th-TH" sz="2800" b="1" dirty="0" smtClean="0">
                          <a:solidFill>
                            <a:srgbClr val="0909C7"/>
                          </a:solidFill>
                          <a:latin typeface="Vrinda" pitchFamily="2" charset="0"/>
                          <a:cs typeface="+mn-cs"/>
                        </a:rPr>
                        <a:t> </a:t>
                      </a:r>
                      <a:endParaRPr lang="th-TH" sz="2800" b="1" dirty="0">
                        <a:solidFill>
                          <a:srgbClr val="0909C7"/>
                        </a:solidFill>
                        <a:latin typeface="Vrinda" pitchFamily="2" charset="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3000" b="1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หมายถึง การดำเนินงานร</a:t>
                      </a:r>
                      <a:r>
                        <a:rPr lang="th-TH" sz="3000" b="1" u="sng" dirty="0" smtClean="0">
                          <a:solidFill>
                            <a:srgbClr val="0909C7"/>
                          </a:solidFill>
                          <a:latin typeface="4805KwangMD_Influenza" pitchFamily="2" charset="0"/>
                          <a:cs typeface="+mn-cs"/>
                        </a:rPr>
                        <a:t>ะดับดีมาก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91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6AB41-0506-480A-B7FF-9FB1BE6E88B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291" name="Rectangle 3"/>
          <p:cNvSpPr>
            <a:spLocks noGrp="1"/>
          </p:cNvSpPr>
          <p:nvPr>
            <p:ph sz="quarter" idx="1"/>
          </p:nvPr>
        </p:nvSpPr>
        <p:spPr>
          <a:xfrm>
            <a:off x="228600" y="2286000"/>
            <a:ext cx="8686800" cy="4114800"/>
          </a:xfrm>
        </p:spPr>
        <p:txBody>
          <a:bodyPr/>
          <a:lstStyle/>
          <a:p>
            <a:pPr marL="742950" indent="-742950" eaLnBrk="1" hangingPunct="1">
              <a:buFont typeface="Wingdings 2" pitchFamily="18" charset="2"/>
              <a:buAutoNum type="arabicParenR"/>
              <a:tabLst>
                <a:tab pos="1143000" algn="l"/>
                <a:tab pos="1600200" algn="l"/>
              </a:tabLst>
            </a:pPr>
            <a:r>
              <a:rPr lang="th-TH" sz="4400" b="1" smtClean="0">
                <a:latin typeface="AngsanaUPC" pitchFamily="18" charset="-34"/>
                <a:cs typeface="AngsanaUPC" pitchFamily="18" charset="-34"/>
              </a:rPr>
              <a:t>สถาบันพัฒนาระบบการประกันคุณภาพภายในภายใต้กรอบนโยบาย หลักเกณฑ์และแนวทางที่ สกอ. กำหนด</a:t>
            </a:r>
          </a:p>
          <a:p>
            <a:pPr marL="742950" indent="-742950" eaLnBrk="1" hangingPunct="1">
              <a:buFont typeface="Wingdings 2" pitchFamily="18" charset="2"/>
              <a:buAutoNum type="arabicParenR"/>
              <a:tabLst>
                <a:tab pos="1143000" algn="l"/>
                <a:tab pos="1600200" algn="l"/>
              </a:tabLst>
            </a:pPr>
            <a:r>
              <a:rPr lang="th-TH" sz="4400" b="1" smtClean="0">
                <a:solidFill>
                  <a:srgbClr val="0909C7"/>
                </a:solidFill>
                <a:latin typeface="AngsanaUPC" pitchFamily="18" charset="-34"/>
                <a:cs typeface="AngsanaUPC" pitchFamily="18" charset="-34"/>
              </a:rPr>
              <a:t>สร้างตัวบ่งชี้และเกณฑ์เพิ่มเติม</a:t>
            </a:r>
            <a:r>
              <a:rPr lang="th-TH" sz="4400" b="1" smtClean="0">
                <a:latin typeface="AngsanaUPC" pitchFamily="18" charset="-34"/>
                <a:cs typeface="AngsanaUPC" pitchFamily="18" charset="-34"/>
              </a:rPr>
              <a:t>นอกเหนือจากตัวบ่งชี้ของ สกอ. และ สมศ. เพื่อให้</a:t>
            </a:r>
            <a:r>
              <a:rPr lang="th-TH" sz="4400" b="1" smtClean="0">
                <a:solidFill>
                  <a:srgbClr val="0909C7"/>
                </a:solidFill>
                <a:latin typeface="AngsanaUPC" pitchFamily="18" charset="-34"/>
                <a:cs typeface="AngsanaUPC" pitchFamily="18" charset="-34"/>
              </a:rPr>
              <a:t>เหมาะสมกับวิสัยทัศน์และอัตลักษณ์ของตนเอง</a:t>
            </a:r>
          </a:p>
        </p:txBody>
      </p:sp>
      <p:sp>
        <p:nvSpPr>
          <p:cNvPr id="6" name="Flowchart: Manual Input 5"/>
          <p:cNvSpPr/>
          <p:nvPr/>
        </p:nvSpPr>
        <p:spPr>
          <a:xfrm>
            <a:off x="304800" y="228600"/>
            <a:ext cx="8534400" cy="1524000"/>
          </a:xfrm>
          <a:prstGeom prst="flowChartManualInput">
            <a:avLst/>
          </a:prstGeom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แนวทางการประเมินคุณภาพภายใน</a:t>
            </a:r>
            <a:b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</a:b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ระดับภาควิชา / สาขาวิชา ระดับคณะ และระดับสถาบัน</a:t>
            </a:r>
          </a:p>
        </p:txBody>
      </p:sp>
      <p:sp>
        <p:nvSpPr>
          <p:cNvPr id="12295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9026C-2B03-4AD9-AF22-8E82D6AC62AF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4339" name="Rectangle 3"/>
          <p:cNvSpPr>
            <a:spLocks noGrp="1"/>
          </p:cNvSpPr>
          <p:nvPr>
            <p:ph sz="quarter" idx="1"/>
          </p:nvPr>
        </p:nvSpPr>
        <p:spPr>
          <a:xfrm>
            <a:off x="228600" y="2286000"/>
            <a:ext cx="8686800" cy="4114800"/>
          </a:xfrm>
        </p:spPr>
        <p:txBody>
          <a:bodyPr/>
          <a:lstStyle/>
          <a:p>
            <a:pPr marL="742950" indent="-742950" eaLnBrk="1" hangingPunct="1">
              <a:buFont typeface="+mj-lt"/>
              <a:buAutoNum type="arabicParenR" startAt="3"/>
              <a:tabLst>
                <a:tab pos="1143000" algn="l"/>
                <a:tab pos="1600200" algn="l"/>
              </a:tabLst>
              <a:defRPr/>
            </a:pPr>
            <a:r>
              <a:rPr lang="th-TH" sz="4400" b="1" dirty="0" smtClean="0">
                <a:latin typeface="AngsanaUPC" pitchFamily="18" charset="-34"/>
                <a:cs typeface="+mj-cs"/>
              </a:rPr>
              <a:t>วางแผนการประเมินฯ ให้</a:t>
            </a:r>
            <a:r>
              <a:rPr lang="th-TH" sz="4400" b="1" dirty="0" smtClean="0">
                <a:solidFill>
                  <a:srgbClr val="0909C7"/>
                </a:solidFill>
                <a:latin typeface="AngsanaUPC" pitchFamily="18" charset="-34"/>
                <a:cs typeface="+mj-cs"/>
              </a:rPr>
              <a:t>เสร็จก่อนสิ้นปีการศึกษา</a:t>
            </a:r>
            <a:r>
              <a:rPr lang="th-TH" sz="4400" b="1" dirty="0" smtClean="0">
                <a:latin typeface="AngsanaUPC" pitchFamily="18" charset="-34"/>
                <a:cs typeface="+mj-cs"/>
              </a:rPr>
              <a:t> เพื่อสามารถนำผลการประเมินไปใช้ในการจัดทำแผนในปีต่อไป</a:t>
            </a:r>
          </a:p>
          <a:p>
            <a:pPr marL="742950" indent="-742950" eaLnBrk="1" hangingPunct="1">
              <a:buFont typeface="Wingdings 2" pitchFamily="18" charset="2"/>
              <a:buAutoNum type="arabicParenR" startAt="3"/>
              <a:tabLst>
                <a:tab pos="1143000" algn="l"/>
                <a:tab pos="1600200" algn="l"/>
              </a:tabLst>
              <a:defRPr/>
            </a:pPr>
            <a:r>
              <a:rPr lang="th-TH" sz="4400" b="1" dirty="0" smtClean="0">
                <a:solidFill>
                  <a:srgbClr val="0909C7"/>
                </a:solidFill>
                <a:latin typeface="4805KwangMD_Influenza" pitchFamily="2" charset="0"/>
                <a:cs typeface="+mj-cs"/>
              </a:rPr>
              <a:t>ดำเนินการประเมินตนเอง</a:t>
            </a:r>
            <a:r>
              <a:rPr lang="th-TH" sz="4400" b="1" dirty="0" smtClean="0">
                <a:latin typeface="4805KwangMD_Influenza" pitchFamily="2" charset="0"/>
                <a:cs typeface="+mj-cs"/>
              </a:rPr>
              <a:t>ตั้งแต่ระดับ </a:t>
            </a:r>
            <a:r>
              <a:rPr lang="th-TH" sz="4400" b="1" dirty="0" smtClean="0">
                <a:solidFill>
                  <a:srgbClr val="0909C7"/>
                </a:solidFill>
                <a:latin typeface="4805KwangMD_Influenza" pitchFamily="2" charset="0"/>
                <a:cs typeface="+mj-cs"/>
              </a:rPr>
              <a:t>ภาควิชา/สาขาวิชา คณะ และสถาบัน </a:t>
            </a:r>
            <a:r>
              <a:rPr lang="th-TH" sz="4400" b="1" dirty="0" smtClean="0">
                <a:latin typeface="4805KwangMD_Influenza" pitchFamily="2" charset="0"/>
                <a:cs typeface="+mj-cs"/>
              </a:rPr>
              <a:t>โดยให้ประเมิน</a:t>
            </a:r>
            <a:r>
              <a:rPr lang="th-TH" sz="4400" b="1" dirty="0" smtClean="0">
                <a:solidFill>
                  <a:srgbClr val="0909C7"/>
                </a:solidFill>
                <a:latin typeface="4805KwangMD_Influenza" pitchFamily="2" charset="0"/>
                <a:cs typeface="+mj-cs"/>
              </a:rPr>
              <a:t>ผ่านระบบ </a:t>
            </a:r>
            <a:r>
              <a:rPr lang="en-US" sz="2800" b="1" u="sng" dirty="0" smtClean="0">
                <a:solidFill>
                  <a:srgbClr val="0909C7"/>
                </a:solidFill>
                <a:latin typeface="Tahoma" pitchFamily="34" charset="0"/>
                <a:cs typeface="+mj-cs"/>
              </a:rPr>
              <a:t>CHE QA online</a:t>
            </a:r>
            <a:r>
              <a:rPr lang="en-US" sz="2800" b="1" u="sng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+mj-cs"/>
              </a:rPr>
              <a:t> </a:t>
            </a:r>
            <a:r>
              <a:rPr lang="th-TH" sz="4400" b="1" dirty="0" smtClean="0">
                <a:latin typeface="4805KwangMD_Influenza" pitchFamily="2" charset="0"/>
                <a:cs typeface="+mj-cs"/>
              </a:rPr>
              <a:t>ตั้งแต่ระดับคณะขึ้นไป</a:t>
            </a:r>
          </a:p>
          <a:p>
            <a:pPr marL="742950" indent="-742950" eaLnBrk="1" hangingPunct="1">
              <a:buFont typeface="Wingdings 2" pitchFamily="18" charset="2"/>
              <a:buAutoNum type="arabicParenR" startAt="3"/>
              <a:tabLst>
                <a:tab pos="1143000" algn="l"/>
                <a:tab pos="1600200" algn="l"/>
              </a:tabLst>
              <a:defRPr/>
            </a:pPr>
            <a:endParaRPr lang="th-TH" sz="4400" b="1" dirty="0" smtClean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Manual Input 5"/>
          <p:cNvSpPr/>
          <p:nvPr/>
        </p:nvSpPr>
        <p:spPr>
          <a:xfrm>
            <a:off x="304800" y="228600"/>
            <a:ext cx="8534400" cy="1524000"/>
          </a:xfrm>
          <a:prstGeom prst="flowChartManualInput">
            <a:avLst/>
          </a:prstGeom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แนวทางการประเมินคุณภาพภายใน</a:t>
            </a:r>
            <a:b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</a:b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ระดับภาควิชา / สาขาวิชา ระดับคณะ และระดับสถาบัน</a:t>
            </a:r>
          </a:p>
        </p:txBody>
      </p:sp>
      <p:sp>
        <p:nvSpPr>
          <p:cNvPr id="13319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E4C02D-1A25-4FE3-BDD2-8E9844A6AFB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37891" name="Rectangle 3"/>
          <p:cNvSpPr>
            <a:spLocks noGrp="1"/>
          </p:cNvSpPr>
          <p:nvPr>
            <p:ph sz="quarter" idx="1"/>
          </p:nvPr>
        </p:nvSpPr>
        <p:spPr>
          <a:xfrm>
            <a:off x="228600" y="2819400"/>
            <a:ext cx="8610600" cy="3276600"/>
          </a:xfrm>
        </p:spPr>
        <p:txBody>
          <a:bodyPr>
            <a:noAutofit/>
          </a:bodyPr>
          <a:lstStyle/>
          <a:p>
            <a:pPr marL="742950" indent="-7429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arenR" startAt="5"/>
              <a:tabLst>
                <a:tab pos="1143000" algn="l"/>
                <a:tab pos="1600200" algn="l"/>
              </a:tabLst>
              <a:defRPr/>
            </a:pPr>
            <a:r>
              <a:rPr lang="th-TH" sz="4400" b="1" dirty="0" smtClean="0">
                <a:latin typeface="AngsanaUPC" pitchFamily="18" charset="-34"/>
                <a:cs typeface="+mj-cs"/>
              </a:rPr>
              <a:t>จัดส่ง</a:t>
            </a:r>
            <a:r>
              <a:rPr lang="th-TH" sz="4400" b="1" u="sng" dirty="0" smtClean="0">
                <a:solidFill>
                  <a:srgbClr val="0909C7"/>
                </a:solidFill>
                <a:latin typeface="AngsanaUPC" pitchFamily="18" charset="-34"/>
                <a:cs typeface="+mj-cs"/>
              </a:rPr>
              <a:t>รายงานประจำปีที่เป็นรายงานการประเมินคุณภาพภายใน </a:t>
            </a:r>
            <a:r>
              <a:rPr lang="th-TH" sz="4400" b="1" dirty="0" smtClean="0">
                <a:latin typeface="AngsanaUPC" pitchFamily="18" charset="-34"/>
                <a:cs typeface="+mj-cs"/>
              </a:rPr>
              <a:t>ไปยัง สกอ. </a:t>
            </a:r>
            <a:r>
              <a:rPr lang="th-TH" sz="4400" b="1" u="sng" dirty="0" smtClean="0">
                <a:solidFill>
                  <a:srgbClr val="0909C7"/>
                </a:solidFill>
                <a:latin typeface="AngsanaUPC" pitchFamily="18" charset="-34"/>
                <a:cs typeface="+mj-cs"/>
              </a:rPr>
              <a:t>ทุกสิ้นปีการศึกษา</a:t>
            </a:r>
            <a:r>
              <a:rPr lang="th-TH" sz="4400" b="1" dirty="0" smtClean="0">
                <a:solidFill>
                  <a:srgbClr val="0909C7"/>
                </a:solidFill>
                <a:latin typeface="AngsanaUPC" pitchFamily="18" charset="-34"/>
                <a:cs typeface="+mj-cs"/>
              </a:rPr>
              <a:t> </a:t>
            </a:r>
            <a:r>
              <a:rPr lang="th-TH" sz="4400" b="1" dirty="0" smtClean="0">
                <a:latin typeface="AngsanaUPC" pitchFamily="18" charset="-34"/>
                <a:cs typeface="+mj-cs"/>
              </a:rPr>
              <a:t>ผ่านระบบ </a:t>
            </a:r>
            <a:r>
              <a:rPr lang="en-US" sz="4400" b="1" u="sng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+mj-cs"/>
              </a:rPr>
              <a:t>CHE QA-Online</a:t>
            </a:r>
            <a:r>
              <a:rPr lang="th-TH" sz="4400" b="1" u="sng" dirty="0" smtClean="0">
                <a:solidFill>
                  <a:srgbClr val="0909C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itchFamily="18" charset="-34"/>
                <a:cs typeface="+mj-cs"/>
              </a:rPr>
              <a:t> </a:t>
            </a:r>
          </a:p>
          <a:p>
            <a:pPr marL="742950" indent="-742950" eaLnBrk="1" fontAlgn="auto" hangingPunct="1">
              <a:spcBef>
                <a:spcPts val="580"/>
              </a:spcBef>
              <a:spcAft>
                <a:spcPts val="0"/>
              </a:spcAft>
              <a:buFont typeface="Wingdings 2" pitchFamily="18" charset="2"/>
              <a:buAutoNum type="arabicParenR" startAt="5"/>
              <a:tabLst>
                <a:tab pos="1143000" algn="l"/>
                <a:tab pos="1600200" algn="l"/>
              </a:tabLst>
              <a:defRPr/>
            </a:pPr>
            <a:r>
              <a:rPr lang="th-TH" sz="4400" b="1" dirty="0" smtClean="0">
                <a:latin typeface="AngsanaUPC" pitchFamily="18" charset="-34"/>
                <a:cs typeface="+mj-cs"/>
              </a:rPr>
              <a:t>ติดตามตรวจสอบและพัฒนาตามผลการประเมิน</a:t>
            </a:r>
            <a:endParaRPr lang="en-US" sz="4400" b="1" dirty="0" smtClean="0">
              <a:latin typeface="AngsanaUPC" pitchFamily="18" charset="-34"/>
              <a:cs typeface="+mj-cs"/>
            </a:endParaRPr>
          </a:p>
        </p:txBody>
      </p:sp>
      <p:sp>
        <p:nvSpPr>
          <p:cNvPr id="7" name="Flowchart: Manual Input 6"/>
          <p:cNvSpPr/>
          <p:nvPr/>
        </p:nvSpPr>
        <p:spPr>
          <a:xfrm>
            <a:off x="152400" y="228600"/>
            <a:ext cx="8839200" cy="2209800"/>
          </a:xfrm>
          <a:prstGeom prst="flowChartManualInput">
            <a:avLst/>
          </a:prstGeom>
          <a:ln>
            <a:solidFill>
              <a:srgbClr val="FFC00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แนวทางการประเมินคุณภาพภายใน</a:t>
            </a:r>
          </a:p>
          <a:p>
            <a:pPr algn="ctr">
              <a:defRPr/>
            </a:pPr>
            <a:r>
              <a:rPr lang="th-TH" sz="44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ระดับภาควิชา/สาขาวิชา ระดับคณะ และระดับสถาบัน </a:t>
            </a:r>
            <a:r>
              <a:rPr lang="th-TH" sz="3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(ต่อ)</a:t>
            </a:r>
          </a:p>
        </p:txBody>
      </p:sp>
      <p:sp>
        <p:nvSpPr>
          <p:cNvPr id="14343" name="Footer Placeholder 7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By Prof.Kittichai Wattanikorn on23July2010</a:t>
            </a:r>
            <a:endParaRPr 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3383</TotalTime>
  <Words>2135</Words>
  <Application>Microsoft Office PowerPoint</Application>
  <PresentationFormat>On-screen Show (4:3)</PresentationFormat>
  <Paragraphs>366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38" baseType="lpstr">
      <vt:lpstr>Browallia New</vt:lpstr>
      <vt:lpstr>Arial</vt:lpstr>
      <vt:lpstr>Franklin Gothic Book</vt:lpstr>
      <vt:lpstr>Perpetua</vt:lpstr>
      <vt:lpstr>Wingdings 2</vt:lpstr>
      <vt:lpstr>Calibri</vt:lpstr>
      <vt:lpstr>JasmineUPC</vt:lpstr>
      <vt:lpstr>LilyUPC</vt:lpstr>
      <vt:lpstr>Vrinda</vt:lpstr>
      <vt:lpstr>EucrosiaUPC</vt:lpstr>
      <vt:lpstr>FreesiaUPC</vt:lpstr>
      <vt:lpstr>Angsana New</vt:lpstr>
      <vt:lpstr>4805_KwangMD_Melt</vt:lpstr>
      <vt:lpstr>Cordia New</vt:lpstr>
      <vt:lpstr>2005_iannnnnJPG</vt:lpstr>
      <vt:lpstr>4805KwangMD_Influenza</vt:lpstr>
      <vt:lpstr>AngsanaUPC</vt:lpstr>
      <vt:lpstr>Tahoma</vt:lpstr>
      <vt:lpstr>Times New Roman</vt:lpstr>
      <vt:lpstr>Constantia</vt:lpstr>
      <vt:lpstr>CordiaUPC</vt:lpstr>
      <vt:lpstr>Wingdings</vt:lpstr>
      <vt:lpstr>Equity</vt:lpstr>
      <vt:lpstr>การประกันคุณภาพการศึกษาภายใน ปีการศึกษา 2553</vt:lpstr>
      <vt:lpstr>Slide 2</vt:lpstr>
      <vt:lpstr>Slide 3</vt:lpstr>
      <vt:lpstr>Slide 4</vt:lpstr>
      <vt:lpstr>ประเภทของตัวบ่งชี้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kornwika</dc:creator>
  <cp:lastModifiedBy>nopparat</cp:lastModifiedBy>
  <cp:revision>340</cp:revision>
  <dcterms:created xsi:type="dcterms:W3CDTF">2009-09-16T07:48:44Z</dcterms:created>
  <dcterms:modified xsi:type="dcterms:W3CDTF">2010-09-22T04:21:52Z</dcterms:modified>
</cp:coreProperties>
</file>